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8"/>
  </p:notesMasterIdLst>
  <p:sldIdLst>
    <p:sldId id="257" r:id="rId3"/>
    <p:sldId id="362" r:id="rId4"/>
    <p:sldId id="260" r:id="rId5"/>
    <p:sldId id="328" r:id="rId6"/>
    <p:sldId id="261" r:id="rId7"/>
    <p:sldId id="262" r:id="rId8"/>
    <p:sldId id="263" r:id="rId9"/>
    <p:sldId id="264" r:id="rId10"/>
    <p:sldId id="265" r:id="rId11"/>
    <p:sldId id="266" r:id="rId12"/>
    <p:sldId id="303" r:id="rId13"/>
    <p:sldId id="304" r:id="rId14"/>
    <p:sldId id="305" r:id="rId15"/>
    <p:sldId id="306" r:id="rId16"/>
    <p:sldId id="307" r:id="rId17"/>
    <p:sldId id="308" r:id="rId18"/>
    <p:sldId id="309" r:id="rId19"/>
    <p:sldId id="310" r:id="rId20"/>
    <p:sldId id="311" r:id="rId21"/>
    <p:sldId id="312" r:id="rId22"/>
    <p:sldId id="314" r:id="rId23"/>
    <p:sldId id="315" r:id="rId24"/>
    <p:sldId id="316" r:id="rId25"/>
    <p:sldId id="259" r:id="rId26"/>
    <p:sldId id="280" r:id="rId27"/>
    <p:sldId id="281" r:id="rId28"/>
    <p:sldId id="282" r:id="rId29"/>
    <p:sldId id="283" r:id="rId30"/>
    <p:sldId id="294" r:id="rId31"/>
    <p:sldId id="359" r:id="rId32"/>
    <p:sldId id="296" r:id="rId33"/>
    <p:sldId id="297" r:id="rId34"/>
    <p:sldId id="298" r:id="rId35"/>
    <p:sldId id="317" r:id="rId36"/>
    <p:sldId id="318" r:id="rId37"/>
    <p:sldId id="325" r:id="rId38"/>
    <p:sldId id="326" r:id="rId39"/>
    <p:sldId id="327" r:id="rId40"/>
    <p:sldId id="299" r:id="rId41"/>
    <p:sldId id="300" r:id="rId42"/>
    <p:sldId id="337" r:id="rId43"/>
    <p:sldId id="321" r:id="rId44"/>
    <p:sldId id="322" r:id="rId45"/>
    <p:sldId id="320" r:id="rId46"/>
    <p:sldId id="302" r:id="rId47"/>
    <p:sldId id="338" r:id="rId48"/>
    <p:sldId id="358" r:id="rId49"/>
    <p:sldId id="342" r:id="rId50"/>
    <p:sldId id="344" r:id="rId51"/>
    <p:sldId id="343" r:id="rId52"/>
    <p:sldId id="361" r:id="rId53"/>
    <p:sldId id="349" r:id="rId54"/>
    <p:sldId id="351" r:id="rId55"/>
    <p:sldId id="356" r:id="rId56"/>
    <p:sldId id="357"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22" autoAdjust="0"/>
    <p:restoredTop sz="94671" autoAdjust="0"/>
  </p:normalViewPr>
  <p:slideViewPr>
    <p:cSldViewPr>
      <p:cViewPr>
        <p:scale>
          <a:sx n="60" d="100"/>
          <a:sy n="60" d="100"/>
        </p:scale>
        <p:origin x="-864" y="-294"/>
      </p:cViewPr>
      <p:guideLst>
        <p:guide orient="horz" pos="2160"/>
        <p:guide pos="2880"/>
      </p:guideLst>
    </p:cSldViewPr>
  </p:slideViewPr>
  <p:outlineViewPr>
    <p:cViewPr>
      <p:scale>
        <a:sx n="33" d="100"/>
        <a:sy n="33" d="100"/>
      </p:scale>
      <p:origin x="54" y="848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6EDA87-D0E2-47E4-BE76-FD0F2BC5C949}" type="doc">
      <dgm:prSet loTypeId="urn:microsoft.com/office/officeart/2005/8/layout/target3" loCatId="list" qsTypeId="urn:microsoft.com/office/officeart/2005/8/quickstyle/simple1" qsCatId="simple" csTypeId="urn:microsoft.com/office/officeart/2005/8/colors/accent3_3" csCatId="accent3" phldr="1"/>
      <dgm:spPr/>
      <dgm:t>
        <a:bodyPr/>
        <a:lstStyle/>
        <a:p>
          <a:endParaRPr lang="en-US"/>
        </a:p>
      </dgm:t>
    </dgm:pt>
    <dgm:pt modelId="{777DC8EC-6694-493E-8D48-BBAF762E71AC}">
      <dgm:prSet phldrT="[Text]"/>
      <dgm:spPr/>
      <dgm:t>
        <a:bodyPr/>
        <a:lstStyle/>
        <a:p>
          <a:r>
            <a:rPr lang="en-US" dirty="0" smtClean="0"/>
            <a:t>Courses</a:t>
          </a:r>
          <a:endParaRPr lang="en-US" dirty="0"/>
        </a:p>
      </dgm:t>
    </dgm:pt>
    <dgm:pt modelId="{4D6FBCAC-3F6B-4D30-ACB5-EAAAD9C0EECF}" type="parTrans" cxnId="{BBF47C78-E2BC-4BE4-93D9-550F9E365590}">
      <dgm:prSet/>
      <dgm:spPr/>
      <dgm:t>
        <a:bodyPr/>
        <a:lstStyle/>
        <a:p>
          <a:endParaRPr lang="en-US"/>
        </a:p>
      </dgm:t>
    </dgm:pt>
    <dgm:pt modelId="{D54D33F2-2F8E-49BA-834B-9CDD577F7D9B}" type="sibTrans" cxnId="{BBF47C78-E2BC-4BE4-93D9-550F9E365590}">
      <dgm:prSet/>
      <dgm:spPr/>
      <dgm:t>
        <a:bodyPr/>
        <a:lstStyle/>
        <a:p>
          <a:endParaRPr lang="en-US"/>
        </a:p>
      </dgm:t>
    </dgm:pt>
    <dgm:pt modelId="{F162646C-40F5-4A0A-A238-02D82EE8701A}">
      <dgm:prSet phldrT="[Text]"/>
      <dgm:spPr/>
      <dgm:t>
        <a:bodyPr/>
        <a:lstStyle/>
        <a:p>
          <a:r>
            <a:rPr lang="en-US" dirty="0" smtClean="0"/>
            <a:t>New courses</a:t>
          </a:r>
          <a:endParaRPr lang="en-US" dirty="0"/>
        </a:p>
      </dgm:t>
    </dgm:pt>
    <dgm:pt modelId="{FE53EA10-2BD6-431C-9427-00FB394C30F5}" type="parTrans" cxnId="{B68FE52A-60A3-450C-AABE-83DD7109ABF5}">
      <dgm:prSet/>
      <dgm:spPr/>
      <dgm:t>
        <a:bodyPr/>
        <a:lstStyle/>
        <a:p>
          <a:endParaRPr lang="en-US"/>
        </a:p>
      </dgm:t>
    </dgm:pt>
    <dgm:pt modelId="{6D19F92F-3E52-48EA-9773-F61918DADDBA}" type="sibTrans" cxnId="{B68FE52A-60A3-450C-AABE-83DD7109ABF5}">
      <dgm:prSet/>
      <dgm:spPr/>
      <dgm:t>
        <a:bodyPr/>
        <a:lstStyle/>
        <a:p>
          <a:endParaRPr lang="en-US"/>
        </a:p>
      </dgm:t>
    </dgm:pt>
    <dgm:pt modelId="{7AFE87A1-952A-4AE1-B626-4B3B1F59FCEB}">
      <dgm:prSet phldrT="[Text]"/>
      <dgm:spPr>
        <a:solidFill>
          <a:srgbClr val="417FED"/>
        </a:solidFill>
        <a:ln>
          <a:noFill/>
        </a:ln>
      </dgm:spPr>
      <dgm:t>
        <a:bodyPr/>
        <a:lstStyle/>
        <a:p>
          <a:r>
            <a:rPr lang="en-US" dirty="0" smtClean="0">
              <a:solidFill>
                <a:srgbClr val="FFFFFF"/>
              </a:solidFill>
              <a:effectLst>
                <a:outerShdw blurRad="38100" dist="38100" dir="2700000" algn="tl">
                  <a:srgbClr val="000000">
                    <a:alpha val="43137"/>
                  </a:srgbClr>
                </a:outerShdw>
              </a:effectLst>
            </a:rPr>
            <a:t>Modules</a:t>
          </a:r>
          <a:endParaRPr lang="en-US" dirty="0">
            <a:solidFill>
              <a:srgbClr val="FFFFFF"/>
            </a:solidFill>
            <a:effectLst>
              <a:outerShdw blurRad="38100" dist="38100" dir="2700000" algn="tl">
                <a:srgbClr val="000000">
                  <a:alpha val="43137"/>
                </a:srgbClr>
              </a:outerShdw>
            </a:effectLst>
          </a:endParaRPr>
        </a:p>
      </dgm:t>
    </dgm:pt>
    <dgm:pt modelId="{2A550F64-C132-477A-B351-22350BCB6876}" type="parTrans" cxnId="{729B5A47-D649-45AF-A800-AC343EC4FAC9}">
      <dgm:prSet/>
      <dgm:spPr/>
      <dgm:t>
        <a:bodyPr/>
        <a:lstStyle/>
        <a:p>
          <a:endParaRPr lang="en-US"/>
        </a:p>
      </dgm:t>
    </dgm:pt>
    <dgm:pt modelId="{8DDF2E7E-DEF6-45EA-924E-A63166122EAC}" type="sibTrans" cxnId="{729B5A47-D649-45AF-A800-AC343EC4FAC9}">
      <dgm:prSet/>
      <dgm:spPr/>
      <dgm:t>
        <a:bodyPr/>
        <a:lstStyle/>
        <a:p>
          <a:endParaRPr lang="en-US"/>
        </a:p>
      </dgm:t>
    </dgm:pt>
    <dgm:pt modelId="{3DEF60DB-6CEC-4CB7-AC0A-F870834AE76F}">
      <dgm:prSet phldrT="[Text]"/>
      <dgm:spPr>
        <a:solidFill>
          <a:schemeClr val="tx1">
            <a:lumMod val="40000"/>
            <a:lumOff val="60000"/>
          </a:schemeClr>
        </a:solidFill>
        <a:ln w="12700" cap="flat" cmpd="sng" algn="ctr">
          <a:solidFill>
            <a:srgbClr val="FFFFFF"/>
          </a:solidFill>
          <a:prstDash val="solid"/>
          <a:round/>
          <a:headEnd type="none" w="med" len="med"/>
          <a:tailEnd type="none" w="med" len="med"/>
        </a:ln>
      </dgm:spPr>
      <dgm:t>
        <a:bodyPr/>
        <a:lstStyle/>
        <a:p>
          <a:pPr algn="l"/>
          <a:r>
            <a:rPr lang="en-US" dirty="0" smtClean="0">
              <a:solidFill>
                <a:srgbClr val="FFFFFF"/>
              </a:solidFill>
              <a:effectLst>
                <a:outerShdw blurRad="38100" dist="38100" dir="2700000" algn="tl">
                  <a:srgbClr val="000000">
                    <a:alpha val="43137"/>
                  </a:srgbClr>
                </a:outerShdw>
              </a:effectLst>
            </a:rPr>
            <a:t>Tasks</a:t>
          </a:r>
          <a:endParaRPr lang="en-US" dirty="0">
            <a:solidFill>
              <a:srgbClr val="FFFFFF"/>
            </a:solidFill>
            <a:effectLst>
              <a:outerShdw blurRad="38100" dist="38100" dir="2700000" algn="tl">
                <a:srgbClr val="000000">
                  <a:alpha val="43137"/>
                </a:srgbClr>
              </a:outerShdw>
            </a:effectLst>
          </a:endParaRPr>
        </a:p>
      </dgm:t>
    </dgm:pt>
    <dgm:pt modelId="{F58D520D-2055-451F-A34A-3DED1758AFDC}" type="parTrans" cxnId="{7F8F91DE-D960-4D79-873B-EC77E750B2A0}">
      <dgm:prSet/>
      <dgm:spPr/>
      <dgm:t>
        <a:bodyPr/>
        <a:lstStyle/>
        <a:p>
          <a:endParaRPr lang="en-US"/>
        </a:p>
      </dgm:t>
    </dgm:pt>
    <dgm:pt modelId="{F8C37C09-9EB8-4FD9-82C6-F2D41AD18201}" type="sibTrans" cxnId="{7F8F91DE-D960-4D79-873B-EC77E750B2A0}">
      <dgm:prSet/>
      <dgm:spPr/>
      <dgm:t>
        <a:bodyPr/>
        <a:lstStyle/>
        <a:p>
          <a:endParaRPr lang="en-US"/>
        </a:p>
      </dgm:t>
    </dgm:pt>
    <dgm:pt modelId="{8CA28642-511D-4B2F-90F2-21054420D56B}">
      <dgm:prSet phldrT="[Text]"/>
      <dgm:spPr/>
      <dgm:t>
        <a:bodyPr/>
        <a:lstStyle/>
        <a:p>
          <a:endParaRPr lang="en-US" dirty="0">
            <a:solidFill>
              <a:srgbClr val="FFFFFF"/>
            </a:solidFill>
          </a:endParaRPr>
        </a:p>
      </dgm:t>
    </dgm:pt>
    <dgm:pt modelId="{93A5B102-0EDD-4DEA-B3A6-4B949B2D7FEA}" type="parTrans" cxnId="{8347462D-8F0D-46D6-8B48-F66C72F98B26}">
      <dgm:prSet/>
      <dgm:spPr/>
      <dgm:t>
        <a:bodyPr/>
        <a:lstStyle/>
        <a:p>
          <a:endParaRPr lang="en-US"/>
        </a:p>
      </dgm:t>
    </dgm:pt>
    <dgm:pt modelId="{CA0CD42D-6E7A-428E-AD9B-FC96AAFFF3CE}" type="sibTrans" cxnId="{8347462D-8F0D-46D6-8B48-F66C72F98B26}">
      <dgm:prSet/>
      <dgm:spPr/>
      <dgm:t>
        <a:bodyPr/>
        <a:lstStyle/>
        <a:p>
          <a:endParaRPr lang="en-US"/>
        </a:p>
      </dgm:t>
    </dgm:pt>
    <dgm:pt modelId="{E8A029BE-ED87-4865-ABA7-83999B01BF65}">
      <dgm:prSet phldrT="[Text]"/>
      <dgm:spPr/>
      <dgm:t>
        <a:bodyPr/>
        <a:lstStyle/>
        <a:p>
          <a:r>
            <a:rPr lang="en-US" dirty="0" smtClean="0"/>
            <a:t>Existing courses</a:t>
          </a:r>
          <a:endParaRPr lang="en-US" dirty="0"/>
        </a:p>
      </dgm:t>
    </dgm:pt>
    <dgm:pt modelId="{4D352511-C838-4E26-A9AC-A736744F8F43}" type="parTrans" cxnId="{334CC0A7-5F29-48FB-9D06-053ED0A6CEFF}">
      <dgm:prSet/>
      <dgm:spPr/>
      <dgm:t>
        <a:bodyPr/>
        <a:lstStyle/>
        <a:p>
          <a:endParaRPr lang="en-US"/>
        </a:p>
      </dgm:t>
    </dgm:pt>
    <dgm:pt modelId="{A0D22E67-877C-4A0E-90E4-B43C437E215C}" type="sibTrans" cxnId="{334CC0A7-5F29-48FB-9D06-053ED0A6CEFF}">
      <dgm:prSet/>
      <dgm:spPr/>
      <dgm:t>
        <a:bodyPr/>
        <a:lstStyle/>
        <a:p>
          <a:endParaRPr lang="en-US"/>
        </a:p>
      </dgm:t>
    </dgm:pt>
    <dgm:pt modelId="{4CC1E338-A3FF-479B-A8D3-BFC10B6DEDDE}" type="pres">
      <dgm:prSet presAssocID="{8A6EDA87-D0E2-47E4-BE76-FD0F2BC5C949}" presName="Name0" presStyleCnt="0">
        <dgm:presLayoutVars>
          <dgm:chMax val="7"/>
          <dgm:dir/>
          <dgm:animLvl val="lvl"/>
          <dgm:resizeHandles val="exact"/>
        </dgm:presLayoutVars>
      </dgm:prSet>
      <dgm:spPr/>
      <dgm:t>
        <a:bodyPr/>
        <a:lstStyle/>
        <a:p>
          <a:endParaRPr lang="en-US"/>
        </a:p>
      </dgm:t>
    </dgm:pt>
    <dgm:pt modelId="{BDE21AD0-F2B6-477A-87B0-32316D80F958}" type="pres">
      <dgm:prSet presAssocID="{777DC8EC-6694-493E-8D48-BBAF762E71AC}" presName="circle1" presStyleLbl="node1" presStyleIdx="0" presStyleCnt="3"/>
      <dgm:spPr>
        <a:solidFill>
          <a:schemeClr val="tx1">
            <a:lumMod val="75000"/>
          </a:schemeClr>
        </a:solidFill>
      </dgm:spPr>
      <dgm:t>
        <a:bodyPr/>
        <a:lstStyle/>
        <a:p>
          <a:endParaRPr lang="en-US"/>
        </a:p>
      </dgm:t>
    </dgm:pt>
    <dgm:pt modelId="{33D1322E-9A40-4B05-B970-03D8B78DCC45}" type="pres">
      <dgm:prSet presAssocID="{777DC8EC-6694-493E-8D48-BBAF762E71AC}" presName="space" presStyleCnt="0"/>
      <dgm:spPr/>
      <dgm:t>
        <a:bodyPr/>
        <a:lstStyle/>
        <a:p>
          <a:endParaRPr lang="en-US"/>
        </a:p>
      </dgm:t>
    </dgm:pt>
    <dgm:pt modelId="{BAE23B75-E0F2-42C4-BA13-2B1C3D940090}" type="pres">
      <dgm:prSet presAssocID="{777DC8EC-6694-493E-8D48-BBAF762E71AC}" presName="rect1" presStyleLbl="alignAcc1" presStyleIdx="0" presStyleCnt="3"/>
      <dgm:spPr/>
      <dgm:t>
        <a:bodyPr/>
        <a:lstStyle/>
        <a:p>
          <a:endParaRPr lang="en-US"/>
        </a:p>
      </dgm:t>
    </dgm:pt>
    <dgm:pt modelId="{2D259869-0B31-4816-A519-43925D6EC240}" type="pres">
      <dgm:prSet presAssocID="{7AFE87A1-952A-4AE1-B626-4B3B1F59FCEB}" presName="vertSpace2" presStyleLbl="node1" presStyleIdx="0" presStyleCnt="3"/>
      <dgm:spPr/>
      <dgm:t>
        <a:bodyPr/>
        <a:lstStyle/>
        <a:p>
          <a:endParaRPr lang="en-US"/>
        </a:p>
      </dgm:t>
    </dgm:pt>
    <dgm:pt modelId="{8AA34B04-466C-4CEF-8ED5-C80FF98703A6}" type="pres">
      <dgm:prSet presAssocID="{7AFE87A1-952A-4AE1-B626-4B3B1F59FCEB}" presName="circle2" presStyleLbl="node1" presStyleIdx="1" presStyleCnt="3"/>
      <dgm:spPr>
        <a:solidFill>
          <a:schemeClr val="tx1">
            <a:lumMod val="60000"/>
            <a:lumOff val="40000"/>
          </a:schemeClr>
        </a:solidFill>
      </dgm:spPr>
      <dgm:t>
        <a:bodyPr/>
        <a:lstStyle/>
        <a:p>
          <a:endParaRPr lang="en-US"/>
        </a:p>
      </dgm:t>
    </dgm:pt>
    <dgm:pt modelId="{CBAD33B0-914C-4376-8D0A-11D7C0A35FE9}" type="pres">
      <dgm:prSet presAssocID="{7AFE87A1-952A-4AE1-B626-4B3B1F59FCEB}" presName="rect2" presStyleLbl="alignAcc1" presStyleIdx="1" presStyleCnt="3" custScaleX="100224" custLinFactNeighborX="230"/>
      <dgm:spPr/>
      <dgm:t>
        <a:bodyPr/>
        <a:lstStyle/>
        <a:p>
          <a:endParaRPr lang="en-US"/>
        </a:p>
      </dgm:t>
    </dgm:pt>
    <dgm:pt modelId="{6FAB0937-AB61-4086-93EA-9036327875E1}" type="pres">
      <dgm:prSet presAssocID="{3DEF60DB-6CEC-4CB7-AC0A-F870834AE76F}" presName="vertSpace3" presStyleLbl="node1" presStyleIdx="1" presStyleCnt="3"/>
      <dgm:spPr/>
      <dgm:t>
        <a:bodyPr/>
        <a:lstStyle/>
        <a:p>
          <a:endParaRPr lang="en-US"/>
        </a:p>
      </dgm:t>
    </dgm:pt>
    <dgm:pt modelId="{CFF7FAB2-AB28-41A8-9246-1E22BC10604A}" type="pres">
      <dgm:prSet presAssocID="{3DEF60DB-6CEC-4CB7-AC0A-F870834AE76F}" presName="circle3" presStyleLbl="node1" presStyleIdx="2" presStyleCnt="3"/>
      <dgm:spPr>
        <a:solidFill>
          <a:schemeClr val="tx1">
            <a:lumMod val="40000"/>
            <a:lumOff val="60000"/>
          </a:schemeClr>
        </a:solidFill>
      </dgm:spPr>
      <dgm:t>
        <a:bodyPr/>
        <a:lstStyle/>
        <a:p>
          <a:endParaRPr lang="en-US"/>
        </a:p>
      </dgm:t>
    </dgm:pt>
    <dgm:pt modelId="{868EBFA0-900D-4C34-80D9-3167B6CAC71E}" type="pres">
      <dgm:prSet presAssocID="{3DEF60DB-6CEC-4CB7-AC0A-F870834AE76F}" presName="rect3" presStyleLbl="alignAcc1" presStyleIdx="2" presStyleCnt="3" custScaleX="100000" custLinFactNeighborX="-160" custLinFactNeighborY="-551"/>
      <dgm:spPr/>
      <dgm:t>
        <a:bodyPr/>
        <a:lstStyle/>
        <a:p>
          <a:endParaRPr lang="en-US"/>
        </a:p>
      </dgm:t>
    </dgm:pt>
    <dgm:pt modelId="{CC90DF38-1960-4DD0-9674-0FEFC67C57CE}" type="pres">
      <dgm:prSet presAssocID="{777DC8EC-6694-493E-8D48-BBAF762E71AC}" presName="rect1ParTx" presStyleLbl="alignAcc1" presStyleIdx="2" presStyleCnt="3">
        <dgm:presLayoutVars>
          <dgm:chMax val="1"/>
          <dgm:bulletEnabled val="1"/>
        </dgm:presLayoutVars>
      </dgm:prSet>
      <dgm:spPr/>
      <dgm:t>
        <a:bodyPr/>
        <a:lstStyle/>
        <a:p>
          <a:endParaRPr lang="en-US"/>
        </a:p>
      </dgm:t>
    </dgm:pt>
    <dgm:pt modelId="{BD7AC421-BE48-4FE5-B73D-BDC9C48FEFCF}" type="pres">
      <dgm:prSet presAssocID="{777DC8EC-6694-493E-8D48-BBAF762E71AC}" presName="rect1ChTx" presStyleLbl="alignAcc1" presStyleIdx="2" presStyleCnt="3">
        <dgm:presLayoutVars>
          <dgm:bulletEnabled val="1"/>
        </dgm:presLayoutVars>
      </dgm:prSet>
      <dgm:spPr/>
      <dgm:t>
        <a:bodyPr/>
        <a:lstStyle/>
        <a:p>
          <a:endParaRPr lang="en-US"/>
        </a:p>
      </dgm:t>
    </dgm:pt>
    <dgm:pt modelId="{6C21D410-1CD7-4491-B3B3-2F75123802E6}" type="pres">
      <dgm:prSet presAssocID="{7AFE87A1-952A-4AE1-B626-4B3B1F59FCEB}" presName="rect2ParTx" presStyleLbl="alignAcc1" presStyleIdx="2" presStyleCnt="3">
        <dgm:presLayoutVars>
          <dgm:chMax val="1"/>
          <dgm:bulletEnabled val="1"/>
        </dgm:presLayoutVars>
      </dgm:prSet>
      <dgm:spPr/>
      <dgm:t>
        <a:bodyPr/>
        <a:lstStyle/>
        <a:p>
          <a:endParaRPr lang="en-US"/>
        </a:p>
      </dgm:t>
    </dgm:pt>
    <dgm:pt modelId="{23A343E7-4F5E-4A35-95DC-939EA94F4278}" type="pres">
      <dgm:prSet presAssocID="{7AFE87A1-952A-4AE1-B626-4B3B1F59FCEB}" presName="rect2ChTx" presStyleLbl="alignAcc1" presStyleIdx="2" presStyleCnt="3">
        <dgm:presLayoutVars>
          <dgm:bulletEnabled val="1"/>
        </dgm:presLayoutVars>
      </dgm:prSet>
      <dgm:spPr/>
      <dgm:t>
        <a:bodyPr/>
        <a:lstStyle/>
        <a:p>
          <a:endParaRPr lang="en-US"/>
        </a:p>
      </dgm:t>
    </dgm:pt>
    <dgm:pt modelId="{71159134-E729-4B6A-B457-3BBCB3534D49}" type="pres">
      <dgm:prSet presAssocID="{3DEF60DB-6CEC-4CB7-AC0A-F870834AE76F}" presName="rect3ParTx" presStyleLbl="alignAcc1" presStyleIdx="2" presStyleCnt="3">
        <dgm:presLayoutVars>
          <dgm:chMax val="1"/>
          <dgm:bulletEnabled val="1"/>
        </dgm:presLayoutVars>
      </dgm:prSet>
      <dgm:spPr/>
      <dgm:t>
        <a:bodyPr/>
        <a:lstStyle/>
        <a:p>
          <a:endParaRPr lang="en-US"/>
        </a:p>
      </dgm:t>
    </dgm:pt>
    <dgm:pt modelId="{16EC2964-30E9-4787-BB0D-ABB5F7B100D8}" type="pres">
      <dgm:prSet presAssocID="{3DEF60DB-6CEC-4CB7-AC0A-F870834AE76F}" presName="rect3ChTx" presStyleLbl="alignAcc1" presStyleIdx="2" presStyleCnt="3">
        <dgm:presLayoutVars>
          <dgm:bulletEnabled val="1"/>
        </dgm:presLayoutVars>
      </dgm:prSet>
      <dgm:spPr/>
      <dgm:t>
        <a:bodyPr/>
        <a:lstStyle/>
        <a:p>
          <a:endParaRPr lang="en-US"/>
        </a:p>
      </dgm:t>
    </dgm:pt>
  </dgm:ptLst>
  <dgm:cxnLst>
    <dgm:cxn modelId="{8347462D-8F0D-46D6-8B48-F66C72F98B26}" srcId="{7AFE87A1-952A-4AE1-B626-4B3B1F59FCEB}" destId="{8CA28642-511D-4B2F-90F2-21054420D56B}" srcOrd="0" destOrd="0" parTransId="{93A5B102-0EDD-4DEA-B3A6-4B949B2D7FEA}" sibTransId="{CA0CD42D-6E7A-428E-AD9B-FC96AAFFF3CE}"/>
    <dgm:cxn modelId="{253AFFBF-A33D-499E-BB15-4EE6827899F1}" type="presOf" srcId="{777DC8EC-6694-493E-8D48-BBAF762E71AC}" destId="{BAE23B75-E0F2-42C4-BA13-2B1C3D940090}" srcOrd="0" destOrd="0" presId="urn:microsoft.com/office/officeart/2005/8/layout/target3"/>
    <dgm:cxn modelId="{7F8F91DE-D960-4D79-873B-EC77E750B2A0}" srcId="{8A6EDA87-D0E2-47E4-BE76-FD0F2BC5C949}" destId="{3DEF60DB-6CEC-4CB7-AC0A-F870834AE76F}" srcOrd="2" destOrd="0" parTransId="{F58D520D-2055-451F-A34A-3DED1758AFDC}" sibTransId="{F8C37C09-9EB8-4FD9-82C6-F2D41AD18201}"/>
    <dgm:cxn modelId="{5C2A1D78-4778-4C15-BE83-30488FE3ADA9}" type="presOf" srcId="{8A6EDA87-D0E2-47E4-BE76-FD0F2BC5C949}" destId="{4CC1E338-A3FF-479B-A8D3-BFC10B6DEDDE}" srcOrd="0" destOrd="0" presId="urn:microsoft.com/office/officeart/2005/8/layout/target3"/>
    <dgm:cxn modelId="{AAA3FD41-0EC8-4103-95E8-DE179E43730B}" type="presOf" srcId="{7AFE87A1-952A-4AE1-B626-4B3B1F59FCEB}" destId="{CBAD33B0-914C-4376-8D0A-11D7C0A35FE9}" srcOrd="0" destOrd="0" presId="urn:microsoft.com/office/officeart/2005/8/layout/target3"/>
    <dgm:cxn modelId="{C05C553E-3FEC-4E2E-A88A-73BB9A4F19A6}" type="presOf" srcId="{3DEF60DB-6CEC-4CB7-AC0A-F870834AE76F}" destId="{868EBFA0-900D-4C34-80D9-3167B6CAC71E}" srcOrd="0" destOrd="0" presId="urn:microsoft.com/office/officeart/2005/8/layout/target3"/>
    <dgm:cxn modelId="{F1CA1D24-01F1-4D5B-B5C2-32C9D638BCEB}" type="presOf" srcId="{7AFE87A1-952A-4AE1-B626-4B3B1F59FCEB}" destId="{6C21D410-1CD7-4491-B3B3-2F75123802E6}" srcOrd="1" destOrd="0" presId="urn:microsoft.com/office/officeart/2005/8/layout/target3"/>
    <dgm:cxn modelId="{B61F268A-4F22-4657-BDC6-6F5800CA2684}" type="presOf" srcId="{8CA28642-511D-4B2F-90F2-21054420D56B}" destId="{23A343E7-4F5E-4A35-95DC-939EA94F4278}" srcOrd="0" destOrd="0" presId="urn:microsoft.com/office/officeart/2005/8/layout/target3"/>
    <dgm:cxn modelId="{334CC0A7-5F29-48FB-9D06-053ED0A6CEFF}" srcId="{777DC8EC-6694-493E-8D48-BBAF762E71AC}" destId="{E8A029BE-ED87-4865-ABA7-83999B01BF65}" srcOrd="1" destOrd="0" parTransId="{4D352511-C838-4E26-A9AC-A736744F8F43}" sibTransId="{A0D22E67-877C-4A0E-90E4-B43C437E215C}"/>
    <dgm:cxn modelId="{AB9822A3-69E5-40C6-BAFC-6F470BE889D9}" type="presOf" srcId="{E8A029BE-ED87-4865-ABA7-83999B01BF65}" destId="{BD7AC421-BE48-4FE5-B73D-BDC9C48FEFCF}" srcOrd="0" destOrd="1" presId="urn:microsoft.com/office/officeart/2005/8/layout/target3"/>
    <dgm:cxn modelId="{83DCC0EB-9885-4177-BCA4-AC473AEAB8A1}" type="presOf" srcId="{777DC8EC-6694-493E-8D48-BBAF762E71AC}" destId="{CC90DF38-1960-4DD0-9674-0FEFC67C57CE}" srcOrd="1" destOrd="0" presId="urn:microsoft.com/office/officeart/2005/8/layout/target3"/>
    <dgm:cxn modelId="{1AF16F8B-D17A-4C02-ABEC-A8281040D8F1}" type="presOf" srcId="{F162646C-40F5-4A0A-A238-02D82EE8701A}" destId="{BD7AC421-BE48-4FE5-B73D-BDC9C48FEFCF}" srcOrd="0" destOrd="0" presId="urn:microsoft.com/office/officeart/2005/8/layout/target3"/>
    <dgm:cxn modelId="{729B5A47-D649-45AF-A800-AC343EC4FAC9}" srcId="{8A6EDA87-D0E2-47E4-BE76-FD0F2BC5C949}" destId="{7AFE87A1-952A-4AE1-B626-4B3B1F59FCEB}" srcOrd="1" destOrd="0" parTransId="{2A550F64-C132-477A-B351-22350BCB6876}" sibTransId="{8DDF2E7E-DEF6-45EA-924E-A63166122EAC}"/>
    <dgm:cxn modelId="{B68FE52A-60A3-450C-AABE-83DD7109ABF5}" srcId="{777DC8EC-6694-493E-8D48-BBAF762E71AC}" destId="{F162646C-40F5-4A0A-A238-02D82EE8701A}" srcOrd="0" destOrd="0" parTransId="{FE53EA10-2BD6-431C-9427-00FB394C30F5}" sibTransId="{6D19F92F-3E52-48EA-9773-F61918DADDBA}"/>
    <dgm:cxn modelId="{BBF47C78-E2BC-4BE4-93D9-550F9E365590}" srcId="{8A6EDA87-D0E2-47E4-BE76-FD0F2BC5C949}" destId="{777DC8EC-6694-493E-8D48-BBAF762E71AC}" srcOrd="0" destOrd="0" parTransId="{4D6FBCAC-3F6B-4D30-ACB5-EAAAD9C0EECF}" sibTransId="{D54D33F2-2F8E-49BA-834B-9CDD577F7D9B}"/>
    <dgm:cxn modelId="{4BD23F62-9B52-44BC-B236-1B11AE1FBA53}" type="presOf" srcId="{3DEF60DB-6CEC-4CB7-AC0A-F870834AE76F}" destId="{71159134-E729-4B6A-B457-3BBCB3534D49}" srcOrd="1" destOrd="0" presId="urn:microsoft.com/office/officeart/2005/8/layout/target3"/>
    <dgm:cxn modelId="{8EE88846-6001-4D60-A9F3-07230744ACB5}" type="presParOf" srcId="{4CC1E338-A3FF-479B-A8D3-BFC10B6DEDDE}" destId="{BDE21AD0-F2B6-477A-87B0-32316D80F958}" srcOrd="0" destOrd="0" presId="urn:microsoft.com/office/officeart/2005/8/layout/target3"/>
    <dgm:cxn modelId="{0C90BFBD-CF44-4DF4-9F47-B8FC0D518D5B}" type="presParOf" srcId="{4CC1E338-A3FF-479B-A8D3-BFC10B6DEDDE}" destId="{33D1322E-9A40-4B05-B970-03D8B78DCC45}" srcOrd="1" destOrd="0" presId="urn:microsoft.com/office/officeart/2005/8/layout/target3"/>
    <dgm:cxn modelId="{81637BF3-D43C-43E5-A402-44EBC95FB148}" type="presParOf" srcId="{4CC1E338-A3FF-479B-A8D3-BFC10B6DEDDE}" destId="{BAE23B75-E0F2-42C4-BA13-2B1C3D940090}" srcOrd="2" destOrd="0" presId="urn:microsoft.com/office/officeart/2005/8/layout/target3"/>
    <dgm:cxn modelId="{4688B424-C2D1-4012-987A-F66E8AFAD29F}" type="presParOf" srcId="{4CC1E338-A3FF-479B-A8D3-BFC10B6DEDDE}" destId="{2D259869-0B31-4816-A519-43925D6EC240}" srcOrd="3" destOrd="0" presId="urn:microsoft.com/office/officeart/2005/8/layout/target3"/>
    <dgm:cxn modelId="{A7A069E0-8FBA-4B52-B17B-97CB61689CFB}" type="presParOf" srcId="{4CC1E338-A3FF-479B-A8D3-BFC10B6DEDDE}" destId="{8AA34B04-466C-4CEF-8ED5-C80FF98703A6}" srcOrd="4" destOrd="0" presId="urn:microsoft.com/office/officeart/2005/8/layout/target3"/>
    <dgm:cxn modelId="{A834A6F0-C675-429A-846D-19CE40180664}" type="presParOf" srcId="{4CC1E338-A3FF-479B-A8D3-BFC10B6DEDDE}" destId="{CBAD33B0-914C-4376-8D0A-11D7C0A35FE9}" srcOrd="5" destOrd="0" presId="urn:microsoft.com/office/officeart/2005/8/layout/target3"/>
    <dgm:cxn modelId="{F044D1F2-9212-44C9-8F15-A53C9E84ABA0}" type="presParOf" srcId="{4CC1E338-A3FF-479B-A8D3-BFC10B6DEDDE}" destId="{6FAB0937-AB61-4086-93EA-9036327875E1}" srcOrd="6" destOrd="0" presId="urn:microsoft.com/office/officeart/2005/8/layout/target3"/>
    <dgm:cxn modelId="{9F56673E-34F9-48C1-944F-4B7DFA4B76BF}" type="presParOf" srcId="{4CC1E338-A3FF-479B-A8D3-BFC10B6DEDDE}" destId="{CFF7FAB2-AB28-41A8-9246-1E22BC10604A}" srcOrd="7" destOrd="0" presId="urn:microsoft.com/office/officeart/2005/8/layout/target3"/>
    <dgm:cxn modelId="{24DEFACC-3070-441D-B2E9-6263331B5A91}" type="presParOf" srcId="{4CC1E338-A3FF-479B-A8D3-BFC10B6DEDDE}" destId="{868EBFA0-900D-4C34-80D9-3167B6CAC71E}" srcOrd="8" destOrd="0" presId="urn:microsoft.com/office/officeart/2005/8/layout/target3"/>
    <dgm:cxn modelId="{A5B71520-4B02-4920-A87C-181CD18A7734}" type="presParOf" srcId="{4CC1E338-A3FF-479B-A8D3-BFC10B6DEDDE}" destId="{CC90DF38-1960-4DD0-9674-0FEFC67C57CE}" srcOrd="9" destOrd="0" presId="urn:microsoft.com/office/officeart/2005/8/layout/target3"/>
    <dgm:cxn modelId="{B623C04B-3CE0-47C7-8B2D-CB1E5468FB0A}" type="presParOf" srcId="{4CC1E338-A3FF-479B-A8D3-BFC10B6DEDDE}" destId="{BD7AC421-BE48-4FE5-B73D-BDC9C48FEFCF}" srcOrd="10" destOrd="0" presId="urn:microsoft.com/office/officeart/2005/8/layout/target3"/>
    <dgm:cxn modelId="{517985F7-7F30-4E6F-897F-2ABF4F71C7D9}" type="presParOf" srcId="{4CC1E338-A3FF-479B-A8D3-BFC10B6DEDDE}" destId="{6C21D410-1CD7-4491-B3B3-2F75123802E6}" srcOrd="11" destOrd="0" presId="urn:microsoft.com/office/officeart/2005/8/layout/target3"/>
    <dgm:cxn modelId="{05ED2160-DC5D-4A50-B050-B9C3B7FF928C}" type="presParOf" srcId="{4CC1E338-A3FF-479B-A8D3-BFC10B6DEDDE}" destId="{23A343E7-4F5E-4A35-95DC-939EA94F4278}" srcOrd="12" destOrd="0" presId="urn:microsoft.com/office/officeart/2005/8/layout/target3"/>
    <dgm:cxn modelId="{8CD038BE-0B1A-460B-B2D8-5C39A5A3BCD2}" type="presParOf" srcId="{4CC1E338-A3FF-479B-A8D3-BFC10B6DEDDE}" destId="{71159134-E729-4B6A-B457-3BBCB3534D49}" srcOrd="13" destOrd="0" presId="urn:microsoft.com/office/officeart/2005/8/layout/target3"/>
    <dgm:cxn modelId="{3747B70D-7DE1-4CED-B48F-819D9302C561}" type="presParOf" srcId="{4CC1E338-A3FF-479B-A8D3-BFC10B6DEDDE}" destId="{16EC2964-30E9-4787-BB0D-ABB5F7B100D8}"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E21AD0-F2B6-477A-87B0-32316D80F958}">
      <dsp:nvSpPr>
        <dsp:cNvPr id="0" name=""/>
        <dsp:cNvSpPr/>
      </dsp:nvSpPr>
      <dsp:spPr>
        <a:xfrm>
          <a:off x="-2874" y="0"/>
          <a:ext cx="3983648" cy="3983648"/>
        </a:xfrm>
        <a:prstGeom prst="pie">
          <a:avLst>
            <a:gd name="adj1" fmla="val 5400000"/>
            <a:gd name="adj2" fmla="val 16200000"/>
          </a:avLst>
        </a:prstGeom>
        <a:solidFill>
          <a:schemeClr val="tx1">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E23B75-E0F2-42C4-BA13-2B1C3D940090}">
      <dsp:nvSpPr>
        <dsp:cNvPr id="0" name=""/>
        <dsp:cNvSpPr/>
      </dsp:nvSpPr>
      <dsp:spPr>
        <a:xfrm>
          <a:off x="1988949" y="0"/>
          <a:ext cx="5133730" cy="3983648"/>
        </a:xfrm>
        <a:prstGeom prst="rect">
          <a:avLst/>
        </a:prstGeom>
        <a:solidFill>
          <a:schemeClr val="lt1">
            <a:alpha val="90000"/>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n-US" sz="4200" kern="1200" dirty="0" smtClean="0"/>
            <a:t>Courses</a:t>
          </a:r>
          <a:endParaRPr lang="en-US" sz="4200" kern="1200" dirty="0"/>
        </a:p>
      </dsp:txBody>
      <dsp:txXfrm>
        <a:off x="1988949" y="0"/>
        <a:ext cx="2566865" cy="1195096"/>
      </dsp:txXfrm>
    </dsp:sp>
    <dsp:sp modelId="{8AA34B04-466C-4CEF-8ED5-C80FF98703A6}">
      <dsp:nvSpPr>
        <dsp:cNvPr id="0" name=""/>
        <dsp:cNvSpPr/>
      </dsp:nvSpPr>
      <dsp:spPr>
        <a:xfrm>
          <a:off x="694264" y="1195096"/>
          <a:ext cx="2589368" cy="2589368"/>
        </a:xfrm>
        <a:prstGeom prst="pie">
          <a:avLst>
            <a:gd name="adj1" fmla="val 5400000"/>
            <a:gd name="adj2" fmla="val 16200000"/>
          </a:avLst>
        </a:prstGeom>
        <a:solidFill>
          <a:schemeClr val="tx1">
            <a:lumMod val="60000"/>
            <a:lumOff val="40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AD33B0-914C-4376-8D0A-11D7C0A35FE9}">
      <dsp:nvSpPr>
        <dsp:cNvPr id="0" name=""/>
        <dsp:cNvSpPr/>
      </dsp:nvSpPr>
      <dsp:spPr>
        <a:xfrm>
          <a:off x="1983199" y="1195096"/>
          <a:ext cx="5145229" cy="2589368"/>
        </a:xfrm>
        <a:prstGeom prst="rect">
          <a:avLst/>
        </a:prstGeom>
        <a:solidFill>
          <a:srgbClr val="417FED"/>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n-US" sz="4200" kern="1200" dirty="0" smtClean="0">
              <a:solidFill>
                <a:srgbClr val="FFFFFF"/>
              </a:solidFill>
              <a:effectLst>
                <a:outerShdw blurRad="38100" dist="38100" dir="2700000" algn="tl">
                  <a:srgbClr val="000000">
                    <a:alpha val="43137"/>
                  </a:srgbClr>
                </a:outerShdw>
              </a:effectLst>
            </a:rPr>
            <a:t>Modules</a:t>
          </a:r>
          <a:endParaRPr lang="en-US" sz="4200" kern="1200" dirty="0">
            <a:solidFill>
              <a:srgbClr val="FFFFFF"/>
            </a:solidFill>
            <a:effectLst>
              <a:outerShdw blurRad="38100" dist="38100" dir="2700000" algn="tl">
                <a:srgbClr val="000000">
                  <a:alpha val="43137"/>
                </a:srgbClr>
              </a:outerShdw>
            </a:effectLst>
          </a:endParaRPr>
        </a:p>
      </dsp:txBody>
      <dsp:txXfrm>
        <a:off x="1983199" y="1195096"/>
        <a:ext cx="2572614" cy="1195093"/>
      </dsp:txXfrm>
    </dsp:sp>
    <dsp:sp modelId="{CFF7FAB2-AB28-41A8-9246-1E22BC10604A}">
      <dsp:nvSpPr>
        <dsp:cNvPr id="0" name=""/>
        <dsp:cNvSpPr/>
      </dsp:nvSpPr>
      <dsp:spPr>
        <a:xfrm>
          <a:off x="1391402" y="2390189"/>
          <a:ext cx="1195093" cy="1195093"/>
        </a:xfrm>
        <a:prstGeom prst="pie">
          <a:avLst>
            <a:gd name="adj1" fmla="val 5400000"/>
            <a:gd name="adj2" fmla="val 16200000"/>
          </a:avLst>
        </a:prstGeom>
        <a:solidFill>
          <a:schemeClr val="tx1">
            <a:lumMod val="40000"/>
            <a:lumOff val="60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EBFA0-900D-4C34-80D9-3167B6CAC71E}">
      <dsp:nvSpPr>
        <dsp:cNvPr id="0" name=""/>
        <dsp:cNvSpPr/>
      </dsp:nvSpPr>
      <dsp:spPr>
        <a:xfrm>
          <a:off x="1980735" y="2383605"/>
          <a:ext cx="5133730" cy="1195093"/>
        </a:xfrm>
        <a:prstGeom prst="rect">
          <a:avLst/>
        </a:prstGeom>
        <a:solidFill>
          <a:schemeClr val="tx1">
            <a:lumMod val="40000"/>
            <a:lumOff val="60000"/>
          </a:schemeClr>
        </a:solidFill>
        <a:ln w="12700" cap="flat" cmpd="sng" algn="ctr">
          <a:solidFill>
            <a:srgbClr val="FFFFFF"/>
          </a:solidFill>
          <a:prstDash val="solid"/>
          <a:round/>
          <a:headEnd type="none" w="med" len="med"/>
          <a:tailEnd type="none" w="med" len="med"/>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l" defTabSz="1866900">
            <a:lnSpc>
              <a:spcPct val="90000"/>
            </a:lnSpc>
            <a:spcBef>
              <a:spcPct val="0"/>
            </a:spcBef>
            <a:spcAft>
              <a:spcPct val="35000"/>
            </a:spcAft>
          </a:pPr>
          <a:r>
            <a:rPr lang="en-US" sz="4200" kern="1200" dirty="0" smtClean="0">
              <a:solidFill>
                <a:srgbClr val="FFFFFF"/>
              </a:solidFill>
              <a:effectLst>
                <a:outerShdw blurRad="38100" dist="38100" dir="2700000" algn="tl">
                  <a:srgbClr val="000000">
                    <a:alpha val="43137"/>
                  </a:srgbClr>
                </a:outerShdw>
              </a:effectLst>
            </a:rPr>
            <a:t>Tasks</a:t>
          </a:r>
          <a:endParaRPr lang="en-US" sz="4200" kern="1200" dirty="0">
            <a:solidFill>
              <a:srgbClr val="FFFFFF"/>
            </a:solidFill>
            <a:effectLst>
              <a:outerShdw blurRad="38100" dist="38100" dir="2700000" algn="tl">
                <a:srgbClr val="000000">
                  <a:alpha val="43137"/>
                </a:srgbClr>
              </a:outerShdw>
            </a:effectLst>
          </a:endParaRPr>
        </a:p>
      </dsp:txBody>
      <dsp:txXfrm>
        <a:off x="1980735" y="2383605"/>
        <a:ext cx="2566865" cy="1195093"/>
      </dsp:txXfrm>
    </dsp:sp>
    <dsp:sp modelId="{BD7AC421-BE48-4FE5-B73D-BDC9C48FEFCF}">
      <dsp:nvSpPr>
        <dsp:cNvPr id="0" name=""/>
        <dsp:cNvSpPr/>
      </dsp:nvSpPr>
      <dsp:spPr>
        <a:xfrm>
          <a:off x="4555814" y="0"/>
          <a:ext cx="2566865" cy="1195096"/>
        </a:xfrm>
        <a:prstGeom prst="rect">
          <a:avLst/>
        </a:prstGeom>
        <a:noFill/>
        <a:ln w="55000" cap="flat" cmpd="thickThin"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New courses</a:t>
          </a:r>
          <a:endParaRPr lang="en-US" sz="2000" kern="1200" dirty="0"/>
        </a:p>
        <a:p>
          <a:pPr marL="228600" lvl="1" indent="-228600" algn="l" defTabSz="889000">
            <a:lnSpc>
              <a:spcPct val="90000"/>
            </a:lnSpc>
            <a:spcBef>
              <a:spcPct val="0"/>
            </a:spcBef>
            <a:spcAft>
              <a:spcPct val="15000"/>
            </a:spcAft>
            <a:buChar char="••"/>
          </a:pPr>
          <a:r>
            <a:rPr lang="en-US" sz="2000" kern="1200" dirty="0" smtClean="0"/>
            <a:t>Existing courses</a:t>
          </a:r>
          <a:endParaRPr lang="en-US" sz="2000" kern="1200" dirty="0"/>
        </a:p>
      </dsp:txBody>
      <dsp:txXfrm>
        <a:off x="4555814" y="0"/>
        <a:ext cx="2566865" cy="1195096"/>
      </dsp:txXfrm>
    </dsp:sp>
    <dsp:sp modelId="{23A343E7-4F5E-4A35-95DC-939EA94F4278}">
      <dsp:nvSpPr>
        <dsp:cNvPr id="0" name=""/>
        <dsp:cNvSpPr/>
      </dsp:nvSpPr>
      <dsp:spPr>
        <a:xfrm>
          <a:off x="4555814" y="1195096"/>
          <a:ext cx="2566865" cy="1195093"/>
        </a:xfrm>
        <a:prstGeom prst="rect">
          <a:avLst/>
        </a:prstGeom>
        <a:noFill/>
        <a:ln w="55000" cap="flat" cmpd="thickThin"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endParaRPr lang="en-US" sz="2000" kern="1200" dirty="0">
            <a:solidFill>
              <a:srgbClr val="FFFFFF"/>
            </a:solidFill>
          </a:endParaRPr>
        </a:p>
      </dsp:txBody>
      <dsp:txXfrm>
        <a:off x="4555814" y="1195096"/>
        <a:ext cx="2566865" cy="1195093"/>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BB7C16-0B26-4BEA-9F3F-3108BC99E533}" type="datetimeFigureOut">
              <a:rPr lang="en-US" smtClean="0"/>
              <a:t>10/1/2013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399C4D-B85C-40DE-BEF2-C9253B79AFA9}" type="slidenum">
              <a:rPr lang="en-US" smtClean="0"/>
              <a:t>‹#›</a:t>
            </a:fld>
            <a:endParaRPr lang="en-US"/>
          </a:p>
        </p:txBody>
      </p:sp>
    </p:spTree>
    <p:extLst>
      <p:ext uri="{BB962C8B-B14F-4D97-AF65-F5344CB8AC3E}">
        <p14:creationId xmlns:p14="http://schemas.microsoft.com/office/powerpoint/2010/main" val="1464669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
          <p:cNvSpPr>
            <a:spLocks noGrp="1" noRot="1" noChangeAspect="1" noChangeArrowheads="1" noTextEdit="1"/>
          </p:cNvSpPr>
          <p:nvPr>
            <p:ph type="sldImg"/>
          </p:nvPr>
        </p:nvSpPr>
        <p:spPr>
          <a:xfrm>
            <a:off x="1143000" y="695325"/>
            <a:ext cx="4572000" cy="3429000"/>
          </a:xfrm>
          <a:solidFill>
            <a:srgbClr val="FFFFFF"/>
          </a:solidFill>
          <a:ln/>
        </p:spPr>
      </p:sp>
      <p:sp>
        <p:nvSpPr>
          <p:cNvPr id="5325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8C6D4800-6E24-41F7-9CD1-9FCF906500CA}" type="slidenum">
              <a:rPr lang="en-US" sz="1200" smtClean="0">
                <a:latin typeface="Times New Roman" pitchFamily="18" charset="0"/>
              </a:rPr>
              <a:pPr/>
              <a:t>14</a:t>
            </a:fld>
            <a:endParaRPr lang="en-US" sz="1200"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Times New Roman" pitchFamily="18" charset="0"/>
              </a:rPr>
              <a:t>To better understand how the LDC framework functions, let’s briefly examine the structure of the CCSS and discuss the literacy elements that support instruction in the content areas.</a:t>
            </a:r>
          </a:p>
          <a:p>
            <a:pPr eaLnBrk="1" hangingPunct="1">
              <a:spcBef>
                <a:spcPct val="0"/>
              </a:spcBef>
            </a:pPr>
            <a:endParaRPr lang="en-US" smtClean="0">
              <a:latin typeface="Times New Roman" pitchFamily="18" charset="0"/>
            </a:endParaRPr>
          </a:p>
          <a:p>
            <a:pPr eaLnBrk="1" hangingPunct="1">
              <a:spcBef>
                <a:spcPct val="0"/>
              </a:spcBef>
            </a:pPr>
            <a:r>
              <a:rPr lang="en-US" smtClean="0">
                <a:latin typeface="Times New Roman" pitchFamily="18" charset="0"/>
              </a:rPr>
              <a:t>Although the CCSS only address literacy in history/social studies, science, and technical subjects, it’s easy to see how many of the skills/concepts described could apply to other content areas.</a:t>
            </a:r>
          </a:p>
          <a:p>
            <a:pPr eaLnBrk="1" hangingPunct="1">
              <a:spcBef>
                <a:spcPct val="0"/>
              </a:spcBef>
            </a:pPr>
            <a:endParaRPr lang="en-US" smtClean="0">
              <a:latin typeface="Times New Roman" pitchFamily="18" charset="0"/>
            </a:endParaRPr>
          </a:p>
          <a:p>
            <a:pPr eaLnBrk="1" hangingPunct="1">
              <a:spcBef>
                <a:spcPct val="0"/>
              </a:spcBef>
            </a:pPr>
            <a:r>
              <a:rPr lang="en-US" smtClean="0">
                <a:latin typeface="Times New Roman" pitchFamily="18" charset="0"/>
              </a:rPr>
              <a:t>Keep in mind, the standards we’re looking at today relate to </a:t>
            </a:r>
            <a:r>
              <a:rPr lang="en-US" i="1" smtClean="0">
                <a:latin typeface="Times New Roman" pitchFamily="18" charset="0"/>
              </a:rPr>
              <a:t>literacy</a:t>
            </a:r>
            <a:r>
              <a:rPr lang="en-US" smtClean="0">
                <a:latin typeface="Times New Roman" pitchFamily="18" charset="0"/>
              </a:rPr>
              <a:t>, </a:t>
            </a:r>
            <a:r>
              <a:rPr lang="en-US" u="sng" smtClean="0">
                <a:latin typeface="Times New Roman" pitchFamily="18" charset="0"/>
              </a:rPr>
              <a:t>not</a:t>
            </a:r>
            <a:r>
              <a:rPr lang="en-US" smtClean="0">
                <a:latin typeface="Times New Roman" pitchFamily="18" charset="0"/>
              </a:rPr>
              <a:t> content; they link literacy skills that enhance learning to content.</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18A3F8C2-AFAA-4606-B3C4-34C012ACD262}" type="slidenum">
              <a:rPr lang="en-US" sz="1200" smtClean="0">
                <a:latin typeface="Times New Roman" pitchFamily="18" charset="0"/>
              </a:rPr>
              <a:pPr/>
              <a:t>17</a:t>
            </a:fld>
            <a:endParaRPr lang="en-US" sz="1200"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Times New Roman" pitchFamily="18" charset="0"/>
              </a:rPr>
              <a:t>Discuss content area literacy standards.</a:t>
            </a: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928261F9-E735-4975-A9E2-33DDC59854E6}" type="slidenum">
              <a:rPr lang="en-US" sz="1200" smtClean="0">
                <a:latin typeface="Times New Roman" pitchFamily="18" charset="0"/>
              </a:rPr>
              <a:pPr/>
              <a:t>18</a:t>
            </a:fld>
            <a:endParaRPr lang="en-US" sz="1200"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3288"/>
            <a:endParaRPr lang="en-US" smtClean="0">
              <a:latin typeface="Times New Roman" pitchFamily="18" charset="0"/>
            </a:endParaRP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A921D8DF-E4FD-4826-859F-63FBD5361855}" type="slidenum">
              <a:rPr lang="en-US" sz="1200" smtClean="0">
                <a:latin typeface="Times New Roman" pitchFamily="18" charset="0"/>
              </a:rPr>
              <a:pPr/>
              <a:t>19</a:t>
            </a:fld>
            <a:endParaRPr lang="en-US" sz="1200" smtClean="0">
              <a:latin typeface="Times New Roman" pitchFamily="18" charset="0"/>
            </a:endParaRPr>
          </a:p>
        </p:txBody>
      </p:sp>
      <p:sp>
        <p:nvSpPr>
          <p:cNvPr id="5" name="Footer Placeholder 4"/>
          <p:cNvSpPr>
            <a:spLocks noGrp="1"/>
          </p:cNvSpPr>
          <p:nvPr>
            <p:ph type="ftr" sz="quarter" idx="4"/>
          </p:nvPr>
        </p:nvSpPr>
        <p:spPr/>
        <p:txBody>
          <a:bodyPr/>
          <a:lstStyle/>
          <a:p>
            <a:pPr>
              <a:defRPr/>
            </a:pPr>
            <a:r>
              <a:rPr lang="en-US" smtClean="0"/>
              <a:t>© 2009 Bill &amp; Melinda Gates Foundation</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Times New Roman" pitchFamily="18" charset="0"/>
            </a:endParaRP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1AD4823D-CC4E-4370-8EB5-EDD1CB0E6692}" type="slidenum">
              <a:rPr lang="en-US" sz="1200" smtClean="0">
                <a:latin typeface="Times New Roman" pitchFamily="18" charset="0"/>
              </a:rPr>
              <a:pPr/>
              <a:t>20</a:t>
            </a:fld>
            <a:endParaRPr lang="en-US" sz="1200" smtClean="0">
              <a:latin typeface="Times New Roman" pitchFamily="18" charset="0"/>
            </a:endParaRPr>
          </a:p>
        </p:txBody>
      </p:sp>
      <p:sp>
        <p:nvSpPr>
          <p:cNvPr id="5" name="Footer Placeholder 4"/>
          <p:cNvSpPr>
            <a:spLocks noGrp="1"/>
          </p:cNvSpPr>
          <p:nvPr>
            <p:ph type="ftr" sz="quarter" idx="4"/>
          </p:nvPr>
        </p:nvSpPr>
        <p:spPr/>
        <p:txBody>
          <a:bodyPr/>
          <a:lstStyle/>
          <a:p>
            <a:pPr>
              <a:defRPr/>
            </a:pPr>
            <a:r>
              <a:rPr lang="en-US" smtClean="0"/>
              <a:t>© 2009 Bill &amp; Melinda Gates Foundation</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Times New Roman" pitchFamily="18" charset="0"/>
              </a:rPr>
              <a:t>Example Talking Points:</a:t>
            </a:r>
          </a:p>
          <a:p>
            <a:pPr eaLnBrk="1" hangingPunct="1">
              <a:buFontTx/>
              <a:buChar char="•"/>
            </a:pPr>
            <a:r>
              <a:rPr lang="en-US" smtClean="0">
                <a:latin typeface="Times New Roman" pitchFamily="18" charset="0"/>
              </a:rPr>
              <a:t>  So once a task is designed, what needs to happen in order for students to successfully complete the task?</a:t>
            </a:r>
          </a:p>
          <a:p>
            <a:pPr eaLnBrk="1" hangingPunct="1">
              <a:buFontTx/>
              <a:buChar char="•"/>
            </a:pPr>
            <a:r>
              <a:rPr lang="en-US" smtClean="0">
                <a:latin typeface="Times New Roman" pitchFamily="18" charset="0"/>
              </a:rPr>
              <a:t>  That is where modules come in…. </a:t>
            </a:r>
          </a:p>
          <a:p>
            <a:pPr eaLnBrk="1" hangingPunct="1">
              <a:buFontTx/>
              <a:buChar char="•"/>
            </a:pPr>
            <a:endParaRPr lang="en-US" b="1" smtClean="0">
              <a:latin typeface="Times New Roman" pitchFamily="18" charset="0"/>
            </a:endParaRPr>
          </a:p>
          <a:p>
            <a:pPr eaLnBrk="1" hangingPunct="1"/>
            <a:r>
              <a:rPr lang="en-US" b="1" smtClean="0">
                <a:latin typeface="Times New Roman" pitchFamily="18" charset="0"/>
              </a:rPr>
              <a:t>Example Talking Points:</a:t>
            </a:r>
          </a:p>
          <a:p>
            <a:pPr eaLnBrk="1" hangingPunct="1"/>
            <a:r>
              <a:rPr lang="en-US" smtClean="0">
                <a:latin typeface="Times New Roman" pitchFamily="18" charset="0"/>
              </a:rPr>
              <a:t>Modules were never meant to stand alone. The goal is to use the modules as a system; whether within courses, across courses or across grades. And also as a large instructional strategy so that reading and writing skills and student product demands are scaffolded. Modules can be:</a:t>
            </a:r>
          </a:p>
          <a:p>
            <a:pPr eaLnBrk="1" hangingPunct="1">
              <a:buFontTx/>
              <a:buChar char="•"/>
            </a:pPr>
            <a:r>
              <a:rPr lang="en-US" smtClean="0">
                <a:latin typeface="Times New Roman" pitchFamily="18" charset="0"/>
              </a:rPr>
              <a:t>  inserted into existing courses, or used as the basis for new courses.</a:t>
            </a:r>
          </a:p>
          <a:p>
            <a:pPr eaLnBrk="1" hangingPunct="1">
              <a:buFontTx/>
              <a:buChar char="•"/>
            </a:pPr>
            <a:r>
              <a:rPr lang="en-US" smtClean="0">
                <a:latin typeface="Times New Roman" pitchFamily="18" charset="0"/>
              </a:rPr>
              <a:t>  repeated, using different content, when students need more than one try to develop skills.</a:t>
            </a:r>
          </a:p>
          <a:p>
            <a:pPr eaLnBrk="1" hangingPunct="1">
              <a:buFontTx/>
              <a:buChar char="•"/>
            </a:pPr>
            <a:r>
              <a:rPr lang="en-US" smtClean="0">
                <a:latin typeface="Times New Roman" pitchFamily="18" charset="0"/>
              </a:rPr>
              <a:t>  we’ll address course later in our LDC experience.</a:t>
            </a:r>
          </a:p>
          <a:p>
            <a:pPr eaLnBrk="1" hangingPunct="1">
              <a:buFontTx/>
              <a:buChar char="•"/>
            </a:pPr>
            <a:endParaRPr lang="en-US" b="1" smtClean="0">
              <a:latin typeface="Times New Roman" pitchFamily="18" charset="0"/>
            </a:endParaRPr>
          </a:p>
          <a:p>
            <a:pPr eaLnBrk="1" hangingPunct="1"/>
            <a:endParaRPr lang="en-US" smtClean="0">
              <a:latin typeface="Times New Roman" pitchFamily="18" charset="0"/>
            </a:endParaRPr>
          </a:p>
          <a:p>
            <a:pPr eaLnBrk="1" hangingPunct="1"/>
            <a:endParaRPr lang="en-US" smtClean="0">
              <a:latin typeface="Times New Roman" pitchFamily="18" charset="0"/>
            </a:endParaRPr>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5BADAFBD-D3B7-4466-B3E7-1CB7EAEF6C5D}" type="slidenum">
              <a:rPr lang="en-US" sz="1200" smtClean="0">
                <a:latin typeface="Times New Roman" pitchFamily="18" charset="0"/>
              </a:rPr>
              <a:pPr/>
              <a:t>25</a:t>
            </a:fld>
            <a:endParaRPr lang="en-US" sz="1200"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Times New Roman" pitchFamily="18" charset="0"/>
              </a:rPr>
              <a:t>Tasks are organized into three main sections: Argumentation; Information/explanatory; and Narrative.</a:t>
            </a:r>
          </a:p>
          <a:p>
            <a:endParaRPr lang="en-US" smtClean="0">
              <a:latin typeface="Times New Roman" pitchFamily="18" charset="0"/>
            </a:endParaRPr>
          </a:p>
          <a:p>
            <a:r>
              <a:rPr lang="en-US" smtClean="0">
                <a:latin typeface="Times New Roman" pitchFamily="18" charset="0"/>
              </a:rPr>
              <a:t>Each task set includes a list of the standards addressed: the template prompts and a generic rubric (tied to the process elements of the tasks, </a:t>
            </a:r>
            <a:r>
              <a:rPr lang="en-US" b="1" smtClean="0">
                <a:latin typeface="Times New Roman" pitchFamily="18" charset="0"/>
              </a:rPr>
              <a:t>not</a:t>
            </a:r>
            <a:r>
              <a:rPr lang="en-US" smtClean="0">
                <a:latin typeface="Times New Roman" pitchFamily="18" charset="0"/>
              </a:rPr>
              <a:t> the content of the task).</a:t>
            </a: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F4AC91D6-46F4-4B96-A699-B7AB0A047D52}" type="slidenum">
              <a:rPr lang="en-US" sz="1200" smtClean="0">
                <a:latin typeface="Times New Roman" pitchFamily="18" charset="0"/>
              </a:rPr>
              <a:pPr/>
              <a:t>28</a:t>
            </a:fld>
            <a:endParaRPr lang="en-US" sz="1200" smtClean="0">
              <a:latin typeface="Times New Roman" pitchFamily="18" charset="0"/>
            </a:endParaRPr>
          </a:p>
        </p:txBody>
      </p:sp>
      <p:sp>
        <p:nvSpPr>
          <p:cNvPr id="68613" name="Footer Placeholder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r>
              <a:rPr lang="en-US" sz="1200" smtClean="0">
                <a:latin typeface="Times New Roman" pitchFamily="18" charset="0"/>
              </a:rPr>
              <a:t>© 2009 Bill &amp; Melinda Gates Foundation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153603" name="Notes Placeholder 2"/>
          <p:cNvSpPr>
            <a:spLocks noGrp="1"/>
          </p:cNvSpPr>
          <p:nvPr>
            <p:ph type="body" idx="1"/>
          </p:nvPr>
        </p:nvSpPr>
        <p:spPr>
          <a:ln/>
        </p:spPr>
        <p:txBody>
          <a:bodyPr/>
          <a:lstStyle/>
          <a:p>
            <a:pPr marL="457200">
              <a:spcAft>
                <a:spcPts val="600"/>
              </a:spcAft>
              <a:buFont typeface="Wingdings" charset="2"/>
              <a:buNone/>
              <a:defRPr/>
            </a:pPr>
            <a:r>
              <a:rPr lang="en-US" dirty="0" smtClean="0">
                <a:latin typeface="Times New Roman" pitchFamily="18" charset="0"/>
                <a:ea typeface="ＭＳ Ｐゴシック" pitchFamily="34" charset="-128"/>
              </a:rPr>
              <a:t>Discuss the great flexibility that exists by the choices teachers make in selecting the text to be read, the type of written products to be produced, the content (topic) to be addressed and the level of rigor assigned.</a:t>
            </a:r>
            <a:r>
              <a:rPr lang="en-US" dirty="0" smtClean="0">
                <a:ea typeface="ＭＳ Ｐゴシック" pitchFamily="34" charset="-128"/>
              </a:rPr>
              <a:t> the content of the task.  </a:t>
            </a:r>
          </a:p>
          <a:p>
            <a:pPr marL="457200">
              <a:spcAft>
                <a:spcPts val="600"/>
              </a:spcAft>
              <a:buFont typeface="Wingdings" charset="2"/>
              <a:buNone/>
              <a:defRPr/>
            </a:pPr>
            <a:endParaRPr lang="en-US" dirty="0" smtClean="0">
              <a:ea typeface="ＭＳ Ｐゴシック" pitchFamily="34" charset="-128"/>
            </a:endParaRPr>
          </a:p>
          <a:p>
            <a:pPr marL="457200">
              <a:spcAft>
                <a:spcPts val="600"/>
              </a:spcAft>
              <a:buFont typeface="Wingdings" charset="2"/>
              <a:buNone/>
              <a:defRPr/>
            </a:pPr>
            <a:r>
              <a:rPr lang="en-US" b="1" dirty="0" smtClean="0">
                <a:ea typeface="ＭＳ Ｐゴシック" pitchFamily="34" charset="-128"/>
              </a:rPr>
              <a:t>Teachers fill in the prompt including:   </a:t>
            </a:r>
          </a:p>
          <a:p>
            <a:pPr marL="914400" lvl="1">
              <a:spcAft>
                <a:spcPts val="600"/>
              </a:spcAft>
              <a:buFont typeface="Wingdings" charset="2"/>
              <a:buChar char="§"/>
              <a:defRPr/>
            </a:pPr>
            <a:r>
              <a:rPr lang="en-US" dirty="0" smtClean="0">
                <a:ea typeface="ＭＳ Ｐゴシック" pitchFamily="34" charset="-128"/>
              </a:rPr>
              <a:t>texts to read</a:t>
            </a:r>
          </a:p>
          <a:p>
            <a:pPr marL="914400" lvl="1">
              <a:spcAft>
                <a:spcPts val="600"/>
              </a:spcAft>
              <a:buFont typeface="Wingdings" charset="2"/>
              <a:buChar char="§"/>
              <a:defRPr/>
            </a:pPr>
            <a:r>
              <a:rPr lang="en-US" dirty="0" smtClean="0">
                <a:ea typeface="ＭＳ Ｐゴシック" pitchFamily="34" charset="-128"/>
              </a:rPr>
              <a:t>text students will write</a:t>
            </a:r>
          </a:p>
          <a:p>
            <a:pPr marL="914400" lvl="1">
              <a:spcAft>
                <a:spcPts val="600"/>
              </a:spcAft>
              <a:buFont typeface="Wingdings" charset="2"/>
              <a:buChar char="§"/>
              <a:defRPr/>
            </a:pPr>
            <a:r>
              <a:rPr lang="en-US" dirty="0" smtClean="0">
                <a:ea typeface="ＭＳ Ｐゴシック" pitchFamily="34" charset="-128"/>
              </a:rPr>
              <a:t>whether to use the L2 and L3 options to make the task more demanding.</a:t>
            </a:r>
          </a:p>
          <a:p>
            <a:pPr lvl="1">
              <a:buFont typeface="Wingdings" pitchFamily="2" charset="2"/>
              <a:buNone/>
              <a:defRPr/>
            </a:pPr>
            <a:endParaRPr lang="en-US" b="1" dirty="0" smtClean="0">
              <a:ea typeface="ＭＳ Ｐゴシック" pitchFamily="34" charset="-128"/>
            </a:endParaRPr>
          </a:p>
          <a:p>
            <a:pPr lvl="1">
              <a:buFont typeface="Wingdings" pitchFamily="2" charset="2"/>
              <a:buNone/>
              <a:defRPr/>
            </a:pPr>
            <a:r>
              <a:rPr lang="en-US" b="1" dirty="0" smtClean="0">
                <a:ea typeface="ＭＳ Ｐゴシック" pitchFamily="34" charset="-128"/>
              </a:rPr>
              <a:t>Teachers also decide on:</a:t>
            </a:r>
          </a:p>
          <a:p>
            <a:pPr marL="914400" lvl="1">
              <a:buFont typeface="Wingdings" charset="2"/>
              <a:buChar char="§"/>
              <a:defRPr/>
            </a:pPr>
            <a:r>
              <a:rPr lang="en-US" sz="2800" dirty="0" smtClean="0">
                <a:ea typeface="ＭＳ Ｐゴシック" pitchFamily="34" charset="-128"/>
              </a:rPr>
              <a:t>what </a:t>
            </a:r>
            <a:r>
              <a:rPr lang="en-US" sz="2800" u="sng" dirty="0" smtClean="0">
                <a:ea typeface="ＭＳ Ｐゴシック" pitchFamily="34" charset="-128"/>
              </a:rPr>
              <a:t>background information </a:t>
            </a:r>
            <a:r>
              <a:rPr lang="en-US" sz="2800" dirty="0" smtClean="0">
                <a:ea typeface="ＭＳ Ｐゴシック" pitchFamily="34" charset="-128"/>
              </a:rPr>
              <a:t>about the teaching task should be shared with students</a:t>
            </a:r>
          </a:p>
          <a:p>
            <a:pPr marL="914400" lvl="1">
              <a:buFont typeface="Wingdings" charset="2"/>
              <a:buChar char="§"/>
              <a:defRPr/>
            </a:pPr>
            <a:r>
              <a:rPr lang="en-US" sz="2800" dirty="0" smtClean="0">
                <a:ea typeface="ＭＳ Ｐゴシック" pitchFamily="34" charset="-128"/>
              </a:rPr>
              <a:t>which </a:t>
            </a:r>
            <a:r>
              <a:rPr lang="en-US" sz="2800" u="sng" dirty="0" smtClean="0">
                <a:ea typeface="ＭＳ Ｐゴシック" pitchFamily="34" charset="-128"/>
              </a:rPr>
              <a:t>state or local standards </a:t>
            </a:r>
            <a:r>
              <a:rPr lang="en-US" sz="2800" dirty="0" smtClean="0">
                <a:ea typeface="ＭＳ Ｐゴシック" pitchFamily="34" charset="-128"/>
              </a:rPr>
              <a:t>the teaching task will address</a:t>
            </a:r>
          </a:p>
          <a:p>
            <a:pPr marL="914400" lvl="1">
              <a:buFont typeface="Wingdings" charset="2"/>
              <a:buChar char="§"/>
              <a:defRPr/>
            </a:pPr>
            <a:r>
              <a:rPr lang="en-US" sz="2800" dirty="0" smtClean="0">
                <a:ea typeface="ＭＳ Ｐゴシック" pitchFamily="34" charset="-128"/>
              </a:rPr>
              <a:t>whether and how to use an extension activity with the teaching task</a:t>
            </a:r>
          </a:p>
          <a:p>
            <a:pPr marL="914400" lvl="1">
              <a:spcAft>
                <a:spcPts val="600"/>
              </a:spcAft>
              <a:buFont typeface="Wingdings" charset="2"/>
              <a:buChar char="§"/>
              <a:defRPr/>
            </a:pPr>
            <a:endParaRPr lang="en-US" dirty="0" smtClean="0">
              <a:ea typeface="ＭＳ Ｐゴシック" pitchFamily="34" charset="-128"/>
            </a:endParaRPr>
          </a:p>
          <a:p>
            <a:pPr marL="914400" lvl="1">
              <a:spcAft>
                <a:spcPts val="600"/>
              </a:spcAft>
              <a:buFont typeface="Wingdings" charset="2"/>
              <a:buChar char="§"/>
              <a:defRPr/>
            </a:pPr>
            <a:endParaRPr lang="en-US" dirty="0" smtClean="0">
              <a:ea typeface="ＭＳ Ｐゴシック" pitchFamily="34" charset="-128"/>
            </a:endParaRPr>
          </a:p>
          <a:p>
            <a:pPr marL="914400" lvl="1">
              <a:spcAft>
                <a:spcPts val="600"/>
              </a:spcAft>
              <a:buFont typeface="Wingdings" charset="2"/>
              <a:buNone/>
              <a:defRPr/>
            </a:pPr>
            <a:endParaRPr lang="en-US" dirty="0" smtClean="0">
              <a:ea typeface="ＭＳ Ｐゴシック" pitchFamily="34" charset="-128"/>
            </a:endParaRPr>
          </a:p>
          <a:p>
            <a:pPr marL="457200">
              <a:spcAft>
                <a:spcPts val="600"/>
              </a:spcAft>
              <a:buFont typeface="Wingdings" charset="2"/>
              <a:buNone/>
              <a:defRPr/>
            </a:pPr>
            <a:endParaRPr lang="en-US" dirty="0" smtClean="0">
              <a:ea typeface="ＭＳ Ｐゴシック" pitchFamily="34" charset="-128"/>
            </a:endParaRPr>
          </a:p>
          <a:p>
            <a:pPr>
              <a:defRPr/>
            </a:pPr>
            <a:endParaRPr lang="en-US" dirty="0" smtClean="0">
              <a:latin typeface="Times New Roman" pitchFamily="18" charset="0"/>
              <a:ea typeface="ＭＳ Ｐゴシック" pitchFamily="34" charset="-128"/>
            </a:endParaRPr>
          </a:p>
          <a:p>
            <a:pPr>
              <a:defRPr/>
            </a:pPr>
            <a:endParaRPr lang="en-US" dirty="0" smtClean="0">
              <a:latin typeface="Times New Roman" pitchFamily="18" charset="0"/>
              <a:ea typeface="ＭＳ Ｐゴシック" pitchFamily="34" charset="-128"/>
            </a:endParaRPr>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03E81735-C8CE-4CF5-B5F8-7B97407AD1F2}" type="slidenum">
              <a:rPr lang="en-US" sz="1200" smtClean="0">
                <a:latin typeface="Times New Roman" pitchFamily="18" charset="0"/>
              </a:rPr>
              <a:pPr/>
              <a:t>29</a:t>
            </a:fld>
            <a:endParaRPr lang="en-US" sz="1200"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mtClean="0">
                <a:latin typeface="Times New Roman" pitchFamily="18" charset="0"/>
              </a:rPr>
              <a:t>Ask participants to just SKIM the information on what meets task requirements and what makes a task great in their Teaching Task Design Notebook p. (18). Explain that, for now, we just want them to know these provisions exist. (Note to presenters: participants may struggle some about what’s firm and what’s flexible in LDC work. Touching base with these requirements early reduces the chances of them feeling blind-sided later in the day or later in the overall process.) </a:t>
            </a:r>
          </a:p>
          <a:p>
            <a:pPr>
              <a:spcBef>
                <a:spcPct val="0"/>
              </a:spcBef>
            </a:pPr>
            <a:r>
              <a:rPr lang="en-US" smtClean="0">
                <a:latin typeface="Times New Roman" pitchFamily="18" charset="0"/>
              </a:rPr>
              <a:t>() for change</a:t>
            </a:r>
          </a:p>
        </p:txBody>
      </p:sp>
      <p:sp>
        <p:nvSpPr>
          <p:cNvPr id="74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4639F665-2B13-4BDD-88BC-531A616A9C50}" type="slidenum">
              <a:rPr lang="en-US" sz="1200" smtClean="0">
                <a:latin typeface="Times New Roman" pitchFamily="18" charset="0"/>
              </a:rPr>
              <a:pPr/>
              <a:t>33</a:t>
            </a:fld>
            <a:endParaRPr lang="en-US" sz="1200"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ADBAD4BC-A387-4752-94FC-6B2EF4E68CE9}" type="slidenum">
              <a:rPr lang="en-US" sz="1200" smtClean="0">
                <a:latin typeface="Times New Roman" pitchFamily="18" charset="0"/>
              </a:rPr>
              <a:pPr/>
              <a:t>39</a:t>
            </a:fld>
            <a:endParaRPr lang="en-US" sz="1200"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Times New Roman" pitchFamily="18" charset="0"/>
              </a:rPr>
              <a:t>Source: </a:t>
            </a: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C24E42BE-4A24-44AC-A233-78021090E459}" type="slidenum">
              <a:rPr lang="en-US" sz="1200" smtClean="0">
                <a:latin typeface="Times New Roman" pitchFamily="18" charset="0"/>
              </a:rPr>
              <a:pPr/>
              <a:t>5</a:t>
            </a:fld>
            <a:endParaRPr lang="en-US" sz="1200" smtClean="0">
              <a:latin typeface="Times New Roman" pitchFamily="18" charset="0"/>
            </a:endParaRPr>
          </a:p>
        </p:txBody>
      </p:sp>
      <p:sp>
        <p:nvSpPr>
          <p:cNvPr id="5" name="Footer Placeholder 4"/>
          <p:cNvSpPr>
            <a:spLocks noGrp="1"/>
          </p:cNvSpPr>
          <p:nvPr>
            <p:ph type="ftr" sz="quarter" idx="4"/>
          </p:nvPr>
        </p:nvSpPr>
        <p:spPr/>
        <p:txBody>
          <a:bodyPr/>
          <a:lstStyle/>
          <a:p>
            <a:pPr>
              <a:defRPr/>
            </a:pPr>
            <a:r>
              <a:rPr lang="en-US" smtClean="0"/>
              <a:t>© 2009 Bill &amp; Melinda Gates Foundation</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smtClean="0">
              <a:latin typeface="Times New Roman" pitchFamily="18" charset="0"/>
            </a:endParaRPr>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4D9E3937-D89F-4A7C-A20D-AEC3301562FF}" type="slidenum">
              <a:rPr lang="en-US" sz="1200" smtClean="0">
                <a:latin typeface="Times New Roman" pitchFamily="18" charset="0"/>
              </a:rPr>
              <a:pPr/>
              <a:t>45</a:t>
            </a:fld>
            <a:endParaRPr lang="en-US" sz="1200"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470B5564-5570-4C0A-912D-C3C19E277A99}" type="slidenum">
              <a:rPr lang="en-US" sz="1200" smtClean="0">
                <a:latin typeface="Times New Roman" pitchFamily="18" charset="0"/>
              </a:rPr>
              <a:pPr>
                <a:defRPr/>
              </a:pPr>
              <a:t>50</a:t>
            </a:fld>
            <a:endParaRPr lang="en-US" sz="1200" smtClean="0">
              <a:latin typeface="Times New Roman" pitchFamily="18" charset="0"/>
            </a:endParaRPr>
          </a:p>
        </p:txBody>
      </p:sp>
      <p:sp>
        <p:nvSpPr>
          <p:cNvPr id="48131" name="Rectangle 2"/>
          <p:cNvSpPr>
            <a:spLocks noGrp="1" noRot="1" noChangeAspect="1" noChangeArrowheads="1" noTextEdit="1"/>
          </p:cNvSpPr>
          <p:nvPr>
            <p:ph type="sldImg"/>
          </p:nvPr>
        </p:nvSpPr>
        <p:spPr>
          <a:xfrm>
            <a:off x="1154113" y="682625"/>
            <a:ext cx="4546600" cy="3409950"/>
          </a:xfrm>
          <a:ln/>
        </p:spPr>
      </p:sp>
      <p:sp>
        <p:nvSpPr>
          <p:cNvPr id="48132" name="Rectangle 3"/>
          <p:cNvSpPr>
            <a:spLocks noGrp="1" noChangeArrowheads="1"/>
          </p:cNvSpPr>
          <p:nvPr>
            <p:ph type="body" idx="1"/>
          </p:nvPr>
        </p:nvSpPr>
        <p:spPr>
          <a:xfrm>
            <a:off x="608014" y="4344025"/>
            <a:ext cx="5641975" cy="411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07" tIns="44953" rIns="89907" bIns="44953"/>
          <a:lstStyle/>
          <a:p>
            <a:endParaRPr lang="en-US" sz="1400"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eaLnBrk="1" hangingPunct="1">
              <a:defRPr/>
            </a:pPr>
            <a:fld id="{23EC3D27-B303-4275-AC2A-A7E60D7F1A92}" type="slidenum">
              <a:rPr lang="en-US" sz="1200" smtClean="0">
                <a:latin typeface="Arial" pitchFamily="34" charset="0"/>
              </a:rPr>
              <a:pPr eaLnBrk="1" hangingPunct="1">
                <a:defRPr/>
              </a:pPr>
              <a:t>52</a:t>
            </a:fld>
            <a:endParaRPr lang="en-US" sz="1200" smtClean="0">
              <a:latin typeface="Arial" pitchFamily="34" charset="0"/>
            </a:endParaRPr>
          </a:p>
        </p:txBody>
      </p:sp>
      <p:sp>
        <p:nvSpPr>
          <p:cNvPr id="5120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solidFill>
                  <a:srgbClr val="FF0000"/>
                </a:solidFill>
                <a:latin typeface="Calibri" pitchFamily="34" charset="0"/>
              </a:rPr>
              <a:t>Now we’re moving on to Section 3 of the LDC Module– What Instruction?</a:t>
            </a:r>
          </a:p>
          <a:p>
            <a:pPr eaLnBrk="1" hangingPunct="1"/>
            <a:r>
              <a:rPr lang="en-US" smtClean="0">
                <a:solidFill>
                  <a:srgbClr val="FF0000"/>
                </a:solidFill>
                <a:latin typeface="Calibri" pitchFamily="34" charset="0"/>
              </a:rPr>
              <a:t>After identifying the skills necessary, it’s important to determine what instruction will be necessary for students to acquire those skills. We can do that be creating an </a:t>
            </a:r>
            <a:r>
              <a:rPr lang="en-US" b="1" smtClean="0">
                <a:solidFill>
                  <a:srgbClr val="FF0000"/>
                </a:solidFill>
                <a:latin typeface="Calibri" pitchFamily="34" charset="0"/>
              </a:rPr>
              <a:t>instructional ladder</a:t>
            </a:r>
            <a:r>
              <a:rPr lang="en-US" smtClean="0">
                <a:solidFill>
                  <a:srgbClr val="FF0000"/>
                </a:solidFill>
                <a:latin typeface="Calibri" pitchFamily="34" charset="0"/>
              </a:rPr>
              <a:t> to support teachers.</a:t>
            </a:r>
          </a:p>
          <a:p>
            <a:pPr eaLnBrk="1" hangingPunct="1"/>
            <a:endParaRPr lang="en-US" b="1" smtClean="0">
              <a:latin typeface="Calibri"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eaLnBrk="1" hangingPunct="1">
              <a:defRPr/>
            </a:pPr>
            <a:fld id="{87898423-00F4-4501-82AC-7BAC4A2EF22C}" type="slidenum">
              <a:rPr lang="en-US" sz="1200" smtClean="0">
                <a:latin typeface="Arial" pitchFamily="34" charset="0"/>
              </a:rPr>
              <a:pPr eaLnBrk="1" hangingPunct="1">
                <a:defRPr/>
              </a:pPr>
              <a:t>53</a:t>
            </a:fld>
            <a:endParaRPr lang="en-US" sz="1200" smtClean="0">
              <a:latin typeface="Arial" pitchFamily="34" charset="0"/>
            </a:endParaRPr>
          </a:p>
        </p:txBody>
      </p:sp>
      <p:sp>
        <p:nvSpPr>
          <p:cNvPr id="5325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Calibri" pitchFamily="34" charset="0"/>
              </a:rPr>
              <a:t>Core elements of mini-tasks:</a:t>
            </a:r>
          </a:p>
          <a:p>
            <a:pPr eaLnBrk="1" hangingPunct="1"/>
            <a:endParaRPr lang="en-US" smtClean="0">
              <a:latin typeface="Calibri" pitchFamily="34" charset="0"/>
            </a:endParaRPr>
          </a:p>
          <a:p>
            <a:pPr eaLnBrk="1" hangingPunct="1"/>
            <a:r>
              <a:rPr lang="en-US" b="1" smtClean="0">
                <a:latin typeface="Calibri" pitchFamily="34" charset="0"/>
              </a:rPr>
              <a:t>Prompt</a:t>
            </a:r>
            <a:r>
              <a:rPr lang="en-US" smtClean="0">
                <a:latin typeface="Calibri" pitchFamily="34" charset="0"/>
              </a:rPr>
              <a:t>—addresses students and asks them to practice and demonstrate an “in-progress” skill.</a:t>
            </a:r>
          </a:p>
          <a:p>
            <a:pPr eaLnBrk="1" hangingPunct="1"/>
            <a:r>
              <a:rPr lang="en-US" b="1" smtClean="0">
                <a:latin typeface="Calibri" pitchFamily="34" charset="0"/>
              </a:rPr>
              <a:t>Product</a:t>
            </a:r>
            <a:r>
              <a:rPr lang="en-US" smtClean="0">
                <a:latin typeface="Calibri" pitchFamily="34" charset="0"/>
              </a:rPr>
              <a:t>–what the students will produce that can be evaluated for success on the skill being taught.</a:t>
            </a:r>
          </a:p>
          <a:p>
            <a:pPr eaLnBrk="1" hangingPunct="1"/>
            <a:r>
              <a:rPr lang="en-US" b="1" smtClean="0">
                <a:latin typeface="Calibri" pitchFamily="34" charset="0"/>
              </a:rPr>
              <a:t>Scoring guide</a:t>
            </a:r>
            <a:r>
              <a:rPr lang="en-US" smtClean="0">
                <a:latin typeface="Calibri" pitchFamily="34" charset="0"/>
              </a:rPr>
              <a:t>—stated criteria for what students will be expected to show as evidence of learning, typically a quick “yes/no” reference.</a:t>
            </a:r>
            <a:endParaRPr lang="en-US" b="1"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9A65B622-8895-4CC1-8357-D5120E49A27C}" type="slidenum">
              <a:rPr lang="en-US" sz="1200" smtClean="0">
                <a:latin typeface="Times New Roman" pitchFamily="18" charset="0"/>
              </a:rPr>
              <a:pPr/>
              <a:t>6</a:t>
            </a:fld>
            <a:endParaRPr lang="en-US" sz="1200" smtClean="0">
              <a:latin typeface="Times New Roman" pitchFamily="18" charset="0"/>
            </a:endParaRPr>
          </a:p>
        </p:txBody>
      </p:sp>
      <p:sp>
        <p:nvSpPr>
          <p:cNvPr id="5" name="Footer Placeholder 4"/>
          <p:cNvSpPr>
            <a:spLocks noGrp="1"/>
          </p:cNvSpPr>
          <p:nvPr>
            <p:ph type="ftr" sz="quarter" idx="4"/>
          </p:nvPr>
        </p:nvSpPr>
        <p:spPr/>
        <p:txBody>
          <a:bodyPr/>
          <a:lstStyle/>
          <a:p>
            <a:pPr>
              <a:defRPr/>
            </a:pPr>
            <a:r>
              <a:rPr lang="en-US" smtClean="0"/>
              <a:t>© 2009 Bill &amp; Melinda Gates Foundation</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Times New Roman" pitchFamily="18" charset="0"/>
              </a:rPr>
              <a:t>Development of  CCSS was a collaboration among experts including teachers, admin, and consultants</a:t>
            </a:r>
          </a:p>
          <a:p>
            <a:endParaRPr lang="en-US" smtClean="0">
              <a:latin typeface="Times New Roman" pitchFamily="18" charset="0"/>
            </a:endParaRPr>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AD4B2E49-0E5F-4D55-B789-24D808CB8116}" type="slidenum">
              <a:rPr lang="en-US" sz="1200" smtClean="0">
                <a:latin typeface="Times New Roman" pitchFamily="18" charset="0"/>
              </a:rPr>
              <a:pPr/>
              <a:t>7</a:t>
            </a:fld>
            <a:endParaRPr lang="en-US" sz="1200"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a:p>
            <a:r>
              <a:rPr lang="en-US" b="1" smtClean="0">
                <a:latin typeface="Times New Roman" pitchFamily="18" charset="0"/>
              </a:rPr>
              <a:t>Animation set to fly on click</a:t>
            </a: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24A22F41-9D4E-43C3-9300-9C27EA9FFCC7}" type="slidenum">
              <a:rPr lang="en-US" sz="1200" smtClean="0">
                <a:latin typeface="Times New Roman" pitchFamily="18" charset="0"/>
              </a:rPr>
              <a:pPr/>
              <a:t>8</a:t>
            </a:fld>
            <a:endParaRPr lang="en-US" sz="1200"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r>
              <a:rPr lang="en-US" b="1" smtClean="0">
                <a:latin typeface="Times New Roman" pitchFamily="18" charset="0"/>
              </a:rPr>
              <a:t>Animation set to fly in on click</a:t>
            </a:r>
          </a:p>
          <a:p>
            <a:pPr marL="228600" indent="-228600"/>
            <a:endParaRPr lang="en-US" b="1" smtClean="0">
              <a:latin typeface="Times New Roman" pitchFamily="18" charset="0"/>
            </a:endParaRP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9B924E90-2C5A-4582-8139-D5EEF2289CE8}" type="slidenum">
              <a:rPr lang="en-US" sz="1200" smtClean="0">
                <a:latin typeface="Times New Roman" pitchFamily="18" charset="0"/>
              </a:rPr>
              <a:pPr/>
              <a:t>9</a:t>
            </a:fld>
            <a:endParaRPr lang="en-US" sz="1200"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smtClean="0">
                <a:latin typeface="Times New Roman" pitchFamily="18" charset="0"/>
              </a:rPr>
              <a:t>Sections blind in on click</a:t>
            </a:r>
          </a:p>
          <a:p>
            <a:pPr eaLnBrk="1" hangingPunct="1">
              <a:spcBef>
                <a:spcPct val="0"/>
              </a:spcBef>
            </a:pPr>
            <a:endParaRPr lang="en-US" smtClean="0">
              <a:latin typeface="Times New Roman" pitchFamily="18" charset="0"/>
            </a:endParaRPr>
          </a:p>
          <a:p>
            <a:pPr eaLnBrk="1" hangingPunct="1">
              <a:spcBef>
                <a:spcPct val="0"/>
              </a:spcBef>
            </a:pPr>
            <a:r>
              <a:rPr lang="en-US" smtClean="0">
                <a:latin typeface="Times New Roman" pitchFamily="18" charset="0"/>
              </a:rPr>
              <a:t>Do:</a:t>
            </a:r>
          </a:p>
          <a:p>
            <a:pPr eaLnBrk="1" hangingPunct="1">
              <a:spcBef>
                <a:spcPct val="0"/>
              </a:spcBef>
            </a:pPr>
            <a:r>
              <a:rPr lang="en-US" smtClean="0">
                <a:latin typeface="Times New Roman" pitchFamily="18" charset="0"/>
              </a:rPr>
              <a:t>CCSS tell the what’s --- but not the how’s</a:t>
            </a:r>
          </a:p>
          <a:p>
            <a:pPr eaLnBrk="1" hangingPunct="1">
              <a:spcBef>
                <a:spcPct val="0"/>
              </a:spcBef>
            </a:pPr>
            <a:r>
              <a:rPr lang="en-US" smtClean="0">
                <a:latin typeface="Times New Roman" pitchFamily="18" charset="0"/>
              </a:rPr>
              <a:t>“English Language Arts --- and Literacy in History/Social Studies, Science, and Technical Subjects</a:t>
            </a:r>
          </a:p>
          <a:p>
            <a:pPr eaLnBrk="1" hangingPunct="1">
              <a:spcBef>
                <a:spcPct val="0"/>
              </a:spcBef>
            </a:pPr>
            <a:endParaRPr lang="en-US" smtClean="0">
              <a:latin typeface="Times New Roman" pitchFamily="18" charset="0"/>
            </a:endParaRPr>
          </a:p>
          <a:p>
            <a:pPr eaLnBrk="1" hangingPunct="1">
              <a:spcBef>
                <a:spcPct val="0"/>
              </a:spcBef>
            </a:pPr>
            <a:endParaRPr lang="en-US" smtClean="0">
              <a:latin typeface="Times New Roman" pitchFamily="18" charset="0"/>
            </a:endParaRPr>
          </a:p>
          <a:p>
            <a:pPr eaLnBrk="1" hangingPunct="1">
              <a:spcBef>
                <a:spcPct val="0"/>
              </a:spcBef>
            </a:pPr>
            <a:r>
              <a:rPr lang="en-US" smtClean="0">
                <a:latin typeface="Times New Roman" pitchFamily="18" charset="0"/>
              </a:rPr>
              <a:t>Do Not:</a:t>
            </a:r>
          </a:p>
          <a:p>
            <a:pPr eaLnBrk="1" hangingPunct="1">
              <a:spcBef>
                <a:spcPct val="0"/>
              </a:spcBef>
            </a:pPr>
            <a:r>
              <a:rPr lang="en-US" smtClean="0">
                <a:latin typeface="Times New Roman" pitchFamily="18" charset="0"/>
              </a:rPr>
              <a:t>Not the hows</a:t>
            </a:r>
          </a:p>
          <a:p>
            <a:pPr eaLnBrk="1" hangingPunct="1">
              <a:spcBef>
                <a:spcPct val="0"/>
              </a:spcBef>
            </a:pPr>
            <a:r>
              <a:rPr lang="en-US" smtClean="0">
                <a:latin typeface="Times New Roman" pitchFamily="18" charset="0"/>
              </a:rPr>
              <a:t>Not a pacing guide</a:t>
            </a:r>
          </a:p>
          <a:p>
            <a:pPr eaLnBrk="1" hangingPunct="1">
              <a:spcBef>
                <a:spcPct val="0"/>
              </a:spcBef>
            </a:pPr>
            <a:r>
              <a:rPr lang="en-US" smtClean="0">
                <a:latin typeface="Times New Roman" pitchFamily="18" charset="0"/>
              </a:rPr>
              <a:t>Not all inclusive of what students could be taught</a:t>
            </a:r>
          </a:p>
          <a:p>
            <a:pPr eaLnBrk="1" hangingPunct="1">
              <a:spcBef>
                <a:spcPct val="0"/>
              </a:spcBef>
            </a:pPr>
            <a:endParaRPr lang="en-US" smtClean="0">
              <a:latin typeface="Times New Roman" pitchFamily="18" charset="0"/>
            </a:endParaRPr>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C7C01445-038C-47D5-8040-BD3B90AB3B68}" type="slidenum">
              <a:rPr lang="en-US" sz="1200" smtClean="0">
                <a:latin typeface="Calibri" pitchFamily="34" charset="0"/>
              </a:rPr>
              <a:pPr/>
              <a:t>10</a:t>
            </a:fld>
            <a:endParaRPr lang="en-US" sz="1200"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Times New Roman" pitchFamily="18" charset="0"/>
              </a:rPr>
              <a:t>.</a:t>
            </a:r>
          </a:p>
          <a:p>
            <a:pPr eaLnBrk="1" hangingPunct="1">
              <a:spcBef>
                <a:spcPct val="0"/>
              </a:spcBef>
            </a:pPr>
            <a:r>
              <a:rPr lang="en-US" smtClean="0">
                <a:latin typeface="Times New Roman" pitchFamily="18" charset="0"/>
              </a:rPr>
              <a:t> </a:t>
            </a:r>
          </a:p>
          <a:p>
            <a:pPr eaLnBrk="1" hangingPunct="1">
              <a:spcBef>
                <a:spcPct val="0"/>
              </a:spcBef>
            </a:pPr>
            <a:endParaRPr lang="en-US" smtClean="0">
              <a:latin typeface="Times New Roman" pitchFamily="18" charset="0"/>
            </a:endParaRP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73FAA96B-87D2-4FC7-83CA-6C53FB81855B}" type="slidenum">
              <a:rPr lang="en-US" sz="1200" smtClean="0">
                <a:latin typeface="Calibri" pitchFamily="34" charset="0"/>
              </a:rPr>
              <a:pPr/>
              <a:t>11</a:t>
            </a:fld>
            <a:endParaRPr lang="en-US" sz="1200"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Times New Roman" pitchFamily="18" charset="0"/>
              </a:rPr>
              <a:t>This is intended to model for participants what they will be doing with Anchor Standard One for argumentation.</a:t>
            </a:r>
          </a:p>
          <a:p>
            <a:r>
              <a:rPr lang="en-US" smtClean="0">
                <a:latin typeface="Times New Roman" pitchFamily="18" charset="0"/>
              </a:rPr>
              <a:t>The facilitator should use the slides to demonstrate how each grade level standard builds upon the previous one.</a:t>
            </a:r>
          </a:p>
          <a:p>
            <a:r>
              <a:rPr lang="en-US" smtClean="0">
                <a:latin typeface="Times New Roman" pitchFamily="18" charset="0"/>
              </a:rPr>
              <a:t>The highlighted text identifies the change in demand from one grade level to the next.</a:t>
            </a:r>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3FC5F471-CF40-47E2-A1C4-8B334B4192E0}" type="slidenum">
              <a:rPr lang="en-US" sz="1200" smtClean="0">
                <a:latin typeface="Times New Roman" pitchFamily="18" charset="0"/>
              </a:rPr>
              <a:pPr/>
              <a:t>13</a:t>
            </a:fld>
            <a:endParaRPr lang="en-US" sz="1200"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1828800" y="228599"/>
            <a:ext cx="6629400" cy="685801"/>
          </a:xfrm>
        </p:spPr>
        <p:txBody>
          <a:bodyPr vert="horz" anchor="b">
            <a:noAutofit/>
            <a:scene3d>
              <a:camera prst="orthographicFront"/>
              <a:lightRig rig="soft" dir="t"/>
            </a:scene3d>
            <a:sp3d prstMaterial="softEdge">
              <a:bevelT w="25400" h="25400"/>
            </a:sp3d>
          </a:bodyPr>
          <a:lstStyle>
            <a:lvl1pPr algn="r">
              <a:defRPr sz="3200" b="1">
                <a:solidFill>
                  <a:schemeClr val="tx2"/>
                </a:solidFill>
                <a:effectLst>
                  <a:outerShdw blurRad="31750" dist="25400" dir="5400000" algn="tl" rotWithShape="0">
                    <a:srgbClr val="000000">
                      <a:alpha val="25000"/>
                    </a:srgbClr>
                  </a:outerShdw>
                </a:effectLst>
              </a:defRPr>
            </a:lvl1pPr>
            <a:extLst/>
          </a:lstStyle>
          <a:p>
            <a:r>
              <a:rPr kumimoji="0" lang="en-US" dirty="0" smtClean="0"/>
              <a:t>Click to edit Master title style</a:t>
            </a:r>
            <a:endParaRPr kumimoji="0" lang="en-US" dirty="0"/>
          </a:p>
        </p:txBody>
      </p:sp>
      <p:sp>
        <p:nvSpPr>
          <p:cNvPr id="30" name="Date Placeholder 29"/>
          <p:cNvSpPr>
            <a:spLocks noGrp="1"/>
          </p:cNvSpPr>
          <p:nvPr>
            <p:ph type="dt" sz="half" idx="10"/>
          </p:nvPr>
        </p:nvSpPr>
        <p:spPr/>
        <p:txBody>
          <a:bodyPr/>
          <a:lstStyle>
            <a:lvl1pPr>
              <a:defRPr>
                <a:solidFill>
                  <a:srgbClr val="FFFFFF"/>
                </a:solidFill>
              </a:defRPr>
            </a:lvl1pPr>
            <a:extLst/>
          </a:lstStyle>
          <a:p>
            <a:fld id="{EAB01666-F888-4716-87D9-8E2B2A3A8A2B}" type="datetimeFigureOut">
              <a:rPr lang="en-US" smtClean="0"/>
              <a:t>10/1/2013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CBA2F59-F238-485A-A1E0-CB77294B0793}" type="slidenum">
              <a:rPr lang="en-US" smtClean="0"/>
              <a:t>‹#›</a:t>
            </a:fld>
            <a:endParaRPr lang="en-US"/>
          </a:p>
        </p:txBody>
      </p:sp>
      <p:sp>
        <p:nvSpPr>
          <p:cNvPr id="13" name="Right Triangle 12"/>
          <p:cNvSpPr>
            <a:spLocks/>
          </p:cNvSpPr>
          <p:nvPr userDrawn="1"/>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sp>
        <p:nvSpPr>
          <p:cNvPr id="14" name="Freeform 13"/>
          <p:cNvSpPr>
            <a:spLocks/>
          </p:cNvSpPr>
          <p:nvPr userDrawn="1"/>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userDrawn="1"/>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pic>
        <p:nvPicPr>
          <p:cNvPr id="16" name="Picture 1" descr="Description: pses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52400" y="762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ontent Placeholder 2"/>
          <p:cNvSpPr>
            <a:spLocks noGrp="1"/>
          </p:cNvSpPr>
          <p:nvPr>
            <p:ph idx="1"/>
          </p:nvPr>
        </p:nvSpPr>
        <p:spPr>
          <a:xfrm>
            <a:off x="457200" y="1219200"/>
            <a:ext cx="8229600" cy="5112487"/>
          </a:xfrm>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B01666-F888-4716-87D9-8E2B2A3A8A2B}" type="datetimeFigureOut">
              <a:rPr lang="en-US" smtClean="0"/>
              <a:t>10/1/2013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B01666-F888-4716-87D9-8E2B2A3A8A2B}" type="datetimeFigureOut">
              <a:rPr lang="en-US" smtClean="0"/>
              <a:t>10/1/2013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52600" y="379413"/>
            <a:ext cx="5942013" cy="1068387"/>
          </a:xfrm>
        </p:spPr>
        <p:txBody>
          <a:bodyPr/>
          <a:lstStyle/>
          <a:p>
            <a:r>
              <a:rPr lang="en-US" smtClean="0"/>
              <a:t>Click to edit Master title style</a:t>
            </a:r>
            <a:endParaRPr lang="en-US"/>
          </a:p>
        </p:txBody>
      </p:sp>
    </p:spTree>
    <p:extLst>
      <p:ext uri="{BB962C8B-B14F-4D97-AF65-F5344CB8AC3E}">
        <p14:creationId xmlns:p14="http://schemas.microsoft.com/office/powerpoint/2010/main" val="2315261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9_Title Slide">
    <p:bg>
      <p:bgPr>
        <a:solidFill>
          <a:srgbClr val="0091B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4824158"/>
      </p:ext>
    </p:extLst>
  </p:cSld>
  <p:clrMapOvr>
    <a:masterClrMapping/>
  </p:clrMapOvr>
  <p:transition spd="med" advClick="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grpSp>
        <p:nvGrpSpPr>
          <p:cNvPr id="2" name="Group 31"/>
          <p:cNvGrpSpPr>
            <a:grpSpLocks/>
          </p:cNvGrpSpPr>
          <p:nvPr userDrawn="1"/>
        </p:nvGrpSpPr>
        <p:grpSpPr bwMode="auto">
          <a:xfrm>
            <a:off x="0" y="0"/>
            <a:ext cx="9144000" cy="1289050"/>
            <a:chOff x="0" y="-3175"/>
            <a:chExt cx="9144000" cy="1289050"/>
          </a:xfrm>
        </p:grpSpPr>
        <p:pic>
          <p:nvPicPr>
            <p:cNvPr id="3" name="Picture 9" descr="_0015_16.jpg"/>
            <p:cNvPicPr>
              <a:picLocks noChangeAspect="1"/>
            </p:cNvPicPr>
            <p:nvPr/>
          </p:nvPicPr>
          <p:blipFill>
            <a:blip r:embed="rId2">
              <a:extLst>
                <a:ext uri="{28A0092B-C50C-407E-A947-70E740481C1C}">
                  <a14:useLocalDpi xmlns:a14="http://schemas.microsoft.com/office/drawing/2010/main" val="0"/>
                </a:ext>
              </a:extLst>
            </a:blip>
            <a:srcRect b="4274"/>
            <a:stretch>
              <a:fillRect/>
            </a:stretch>
          </p:blipFill>
          <p:spPr bwMode="auto">
            <a:xfrm>
              <a:off x="0" y="0"/>
              <a:ext cx="91440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reeform 21"/>
            <p:cNvSpPr>
              <a:spLocks/>
            </p:cNvSpPr>
            <p:nvPr/>
          </p:nvSpPr>
          <p:spPr bwMode="auto">
            <a:xfrm>
              <a:off x="1371600" y="-3175"/>
              <a:ext cx="7256463" cy="1289050"/>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chemeClr val="bg1"/>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wrap="none" anchor="ctr"/>
            <a:lstStyle/>
            <a:p>
              <a:endParaRPr lang="en-US"/>
            </a:p>
          </p:txBody>
        </p:sp>
        <p:sp>
          <p:nvSpPr>
            <p:cNvPr id="5" name="Freeform 21"/>
            <p:cNvSpPr>
              <a:spLocks/>
            </p:cNvSpPr>
            <p:nvPr/>
          </p:nvSpPr>
          <p:spPr bwMode="auto">
            <a:xfrm>
              <a:off x="0" y="0"/>
              <a:ext cx="7239000" cy="1285875"/>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rgbClr val="0091B2"/>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wrap="none" anchor="ctr"/>
            <a:lstStyle/>
            <a:p>
              <a:endParaRPr lang="en-US"/>
            </a:p>
          </p:txBody>
        </p:sp>
      </p:grpSp>
      <p:sp>
        <p:nvSpPr>
          <p:cNvPr id="6" name="Slide Number Placeholder 2"/>
          <p:cNvSpPr>
            <a:spLocks noGrp="1"/>
          </p:cNvSpPr>
          <p:nvPr>
            <p:ph type="sldNum" sz="quarter" idx="10"/>
          </p:nvPr>
        </p:nvSpPr>
        <p:spPr/>
        <p:txBody>
          <a:bodyPr/>
          <a:lstStyle>
            <a:lvl1pPr>
              <a:defRPr>
                <a:solidFill>
                  <a:srgbClr val="A6A6A6"/>
                </a:solidFill>
              </a:defRPr>
            </a:lvl1pPr>
          </a:lstStyle>
          <a:p>
            <a:pPr>
              <a:defRPr/>
            </a:pPr>
            <a:fld id="{10BFE744-1198-4947-8C05-5A4EBF9D5D33}" type="slidenum">
              <a:rPr lang="en-US"/>
              <a:pPr>
                <a:defRPr/>
              </a:pPr>
              <a:t>‹#›</a:t>
            </a:fld>
            <a:endParaRPr lang="en-US"/>
          </a:p>
        </p:txBody>
      </p:sp>
      <p:sp>
        <p:nvSpPr>
          <p:cNvPr id="7" name="Footer Placeholder 3"/>
          <p:cNvSpPr>
            <a:spLocks noGrp="1"/>
          </p:cNvSpPr>
          <p:nvPr>
            <p:ph type="ftr" sz="quarter" idx="11"/>
          </p:nvPr>
        </p:nvSpPr>
        <p:spPr>
          <a:xfrm>
            <a:off x="0" y="6324600"/>
            <a:ext cx="6705600" cy="533400"/>
          </a:xfrm>
          <a:prstGeom prst="rect">
            <a:avLst/>
          </a:prstGeom>
        </p:spPr>
        <p:txBody>
          <a:bodyPr/>
          <a:lstStyle>
            <a:lvl1pPr eaLnBrk="0" hangingPunct="0">
              <a:defRPr>
                <a:latin typeface="AGaramond Semibold" charset="0"/>
                <a:ea typeface="ＭＳ Ｐゴシック" pitchFamily="34" charset="-128"/>
                <a:cs typeface="+mn-cs"/>
              </a:defRPr>
            </a:lvl1pPr>
          </a:lstStyle>
          <a:p>
            <a:pPr>
              <a:defRPr/>
            </a:pPr>
            <a:r>
              <a:rPr lang="en-US"/>
              <a:t>Source:</a:t>
            </a:r>
          </a:p>
        </p:txBody>
      </p:sp>
    </p:spTree>
    <p:extLst>
      <p:ext uri="{BB962C8B-B14F-4D97-AF65-F5344CB8AC3E}">
        <p14:creationId xmlns:p14="http://schemas.microsoft.com/office/powerpoint/2010/main" val="1997289577"/>
      </p:ext>
    </p:extLst>
  </p:cSld>
  <p:clrMapOvr>
    <a:masterClrMapping/>
  </p:clrMapOvr>
  <p:transition spd="med" advClick="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6"/>
          <p:cNvSpPr>
            <a:spLocks noGrp="1"/>
          </p:cNvSpPr>
          <p:nvPr userDrawn="1">
            <p:ph type="sldNum" sz="quarter" idx="10"/>
          </p:nvPr>
        </p:nvSpPr>
        <p:spPr/>
        <p:txBody>
          <a:bodyPr/>
          <a:lstStyle>
            <a:lvl1pPr>
              <a:defRPr/>
            </a:lvl1pPr>
          </a:lstStyle>
          <a:p>
            <a:pPr>
              <a:defRPr/>
            </a:pPr>
            <a:fld id="{945B81ED-A354-4913-9466-12CDBD237316}" type="slidenum">
              <a:rPr lang="en-US"/>
              <a:pPr>
                <a:defRPr/>
              </a:pPr>
              <a:t>‹#›</a:t>
            </a:fld>
            <a:endParaRPr lang="en-US" dirty="0"/>
          </a:p>
        </p:txBody>
      </p:sp>
    </p:spTree>
    <p:extLst>
      <p:ext uri="{BB962C8B-B14F-4D97-AF65-F5344CB8AC3E}">
        <p14:creationId xmlns:p14="http://schemas.microsoft.com/office/powerpoint/2010/main" val="639524512"/>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6"/>
          <p:cNvSpPr>
            <a:spLocks noGrp="1"/>
          </p:cNvSpPr>
          <p:nvPr userDrawn="1">
            <p:ph type="sldNum" sz="quarter" idx="10"/>
          </p:nvPr>
        </p:nvSpPr>
        <p:spPr/>
        <p:txBody>
          <a:bodyPr/>
          <a:lstStyle>
            <a:lvl1pPr>
              <a:defRPr/>
            </a:lvl1pPr>
          </a:lstStyle>
          <a:p>
            <a:pPr>
              <a:defRPr/>
            </a:pPr>
            <a:fld id="{DECBF4AA-B3AA-4C00-A091-09807CF2DCE8}" type="slidenum">
              <a:rPr lang="en-US"/>
              <a:pPr>
                <a:defRPr/>
              </a:pPr>
              <a:t>‹#›</a:t>
            </a:fld>
            <a:endParaRPr lang="en-US" dirty="0"/>
          </a:p>
        </p:txBody>
      </p:sp>
    </p:spTree>
    <p:extLst>
      <p:ext uri="{BB962C8B-B14F-4D97-AF65-F5344CB8AC3E}">
        <p14:creationId xmlns:p14="http://schemas.microsoft.com/office/powerpoint/2010/main" val="3174256956"/>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6"/>
          <p:cNvSpPr>
            <a:spLocks noGrp="1"/>
          </p:cNvSpPr>
          <p:nvPr userDrawn="1">
            <p:ph type="sldNum" sz="quarter" idx="10"/>
          </p:nvPr>
        </p:nvSpPr>
        <p:spPr/>
        <p:txBody>
          <a:bodyPr/>
          <a:lstStyle>
            <a:lvl1pPr>
              <a:defRPr/>
            </a:lvl1pPr>
          </a:lstStyle>
          <a:p>
            <a:pPr>
              <a:defRPr/>
            </a:pPr>
            <a:fld id="{615480B6-FE55-47C2-884A-219BF3DFE0F8}" type="slidenum">
              <a:rPr lang="en-US"/>
              <a:pPr>
                <a:defRPr/>
              </a:pPr>
              <a:t>‹#›</a:t>
            </a:fld>
            <a:endParaRPr lang="en-US" dirty="0"/>
          </a:p>
        </p:txBody>
      </p:sp>
    </p:spTree>
    <p:extLst>
      <p:ext uri="{BB962C8B-B14F-4D97-AF65-F5344CB8AC3E}">
        <p14:creationId xmlns:p14="http://schemas.microsoft.com/office/powerpoint/2010/main" val="706832467"/>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6"/>
          <p:cNvSpPr>
            <a:spLocks noGrp="1"/>
          </p:cNvSpPr>
          <p:nvPr userDrawn="1">
            <p:ph type="sldNum" sz="quarter" idx="10"/>
          </p:nvPr>
        </p:nvSpPr>
        <p:spPr/>
        <p:txBody>
          <a:bodyPr/>
          <a:lstStyle>
            <a:lvl1pPr>
              <a:defRPr/>
            </a:lvl1pPr>
          </a:lstStyle>
          <a:p>
            <a:pPr>
              <a:defRPr/>
            </a:pPr>
            <a:fld id="{BA26708C-35BC-4F89-8481-168A64039D23}" type="slidenum">
              <a:rPr lang="en-US"/>
              <a:pPr>
                <a:defRPr/>
              </a:pPr>
              <a:t>‹#›</a:t>
            </a:fld>
            <a:endParaRPr lang="en-US" dirty="0"/>
          </a:p>
        </p:txBody>
      </p:sp>
    </p:spTree>
    <p:extLst>
      <p:ext uri="{BB962C8B-B14F-4D97-AF65-F5344CB8AC3E}">
        <p14:creationId xmlns:p14="http://schemas.microsoft.com/office/powerpoint/2010/main" val="197797382"/>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8580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userDrawn="1">
            <p:ph type="sldNum" sz="quarter" idx="10"/>
          </p:nvPr>
        </p:nvSpPr>
        <p:spPr/>
        <p:txBody>
          <a:bodyPr/>
          <a:lstStyle>
            <a:lvl1pPr>
              <a:defRPr/>
            </a:lvl1pPr>
          </a:lstStyle>
          <a:p>
            <a:pPr>
              <a:defRPr/>
            </a:pPr>
            <a:fld id="{CC6715B5-679E-47D3-B816-4B459D1E1538}" type="slidenum">
              <a:rPr lang="en-US"/>
              <a:pPr>
                <a:defRPr/>
              </a:pPr>
              <a:t>‹#›</a:t>
            </a:fld>
            <a:endParaRPr lang="en-US" dirty="0"/>
          </a:p>
        </p:txBody>
      </p:sp>
    </p:spTree>
    <p:extLst>
      <p:ext uri="{BB962C8B-B14F-4D97-AF65-F5344CB8AC3E}">
        <p14:creationId xmlns:p14="http://schemas.microsoft.com/office/powerpoint/2010/main" val="2945361882"/>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B01666-F888-4716-87D9-8E2B2A3A8A2B}" type="datetimeFigureOut">
              <a:rPr lang="en-US" smtClean="0"/>
              <a:t>10/1/2013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BA2F59-F238-485A-A1E0-CB77294B0793}"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6"/>
          <p:cNvSpPr>
            <a:spLocks noGrp="1"/>
          </p:cNvSpPr>
          <p:nvPr userDrawn="1">
            <p:ph type="sldNum" sz="quarter" idx="10"/>
          </p:nvPr>
        </p:nvSpPr>
        <p:spPr/>
        <p:txBody>
          <a:bodyPr/>
          <a:lstStyle>
            <a:lvl1pPr>
              <a:defRPr/>
            </a:lvl1pPr>
          </a:lstStyle>
          <a:p>
            <a:pPr>
              <a:defRPr/>
            </a:pPr>
            <a:fld id="{F5BC6657-83DD-42FC-93E1-6D7CA49ABBF5}" type="slidenum">
              <a:rPr lang="en-US"/>
              <a:pPr>
                <a:defRPr/>
              </a:pPr>
              <a:t>‹#›</a:t>
            </a:fld>
            <a:endParaRPr lang="en-US" dirty="0"/>
          </a:p>
        </p:txBody>
      </p:sp>
    </p:spTree>
    <p:extLst>
      <p:ext uri="{BB962C8B-B14F-4D97-AF65-F5344CB8AC3E}">
        <p14:creationId xmlns:p14="http://schemas.microsoft.com/office/powerpoint/2010/main" val="1259266911"/>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a:spLocks noGrp="1"/>
          </p:cNvSpPr>
          <p:nvPr userDrawn="1">
            <p:ph type="sldNum" sz="quarter" idx="10"/>
          </p:nvPr>
        </p:nvSpPr>
        <p:spPr/>
        <p:txBody>
          <a:bodyPr/>
          <a:lstStyle>
            <a:lvl1pPr>
              <a:defRPr/>
            </a:lvl1pPr>
          </a:lstStyle>
          <a:p>
            <a:pPr>
              <a:defRPr/>
            </a:pPr>
            <a:fld id="{7A31252E-3D2C-4A5E-B1A9-8873273DF167}" type="slidenum">
              <a:rPr lang="en-US"/>
              <a:pPr>
                <a:defRPr/>
              </a:pPr>
              <a:t>‹#›</a:t>
            </a:fld>
            <a:endParaRPr lang="en-US" dirty="0"/>
          </a:p>
        </p:txBody>
      </p:sp>
    </p:spTree>
    <p:extLst>
      <p:ext uri="{BB962C8B-B14F-4D97-AF65-F5344CB8AC3E}">
        <p14:creationId xmlns:p14="http://schemas.microsoft.com/office/powerpoint/2010/main" val="2979492770"/>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6"/>
          <p:cNvSpPr>
            <a:spLocks noGrp="1"/>
          </p:cNvSpPr>
          <p:nvPr userDrawn="1">
            <p:ph type="sldNum" sz="quarter" idx="10"/>
          </p:nvPr>
        </p:nvSpPr>
        <p:spPr/>
        <p:txBody>
          <a:bodyPr/>
          <a:lstStyle>
            <a:lvl1pPr>
              <a:defRPr/>
            </a:lvl1pPr>
          </a:lstStyle>
          <a:p>
            <a:pPr>
              <a:defRPr/>
            </a:pPr>
            <a:fld id="{FF1739C4-DB68-4CE7-8ECB-2E7D1DEFE54A}" type="slidenum">
              <a:rPr lang="en-US"/>
              <a:pPr>
                <a:defRPr/>
              </a:pPr>
              <a:t>‹#›</a:t>
            </a:fld>
            <a:endParaRPr lang="en-US" dirty="0"/>
          </a:p>
        </p:txBody>
      </p:sp>
    </p:spTree>
    <p:extLst>
      <p:ext uri="{BB962C8B-B14F-4D97-AF65-F5344CB8AC3E}">
        <p14:creationId xmlns:p14="http://schemas.microsoft.com/office/powerpoint/2010/main" val="4152800541"/>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6"/>
          <p:cNvSpPr>
            <a:spLocks noGrp="1"/>
          </p:cNvSpPr>
          <p:nvPr userDrawn="1">
            <p:ph type="sldNum" sz="quarter" idx="10"/>
          </p:nvPr>
        </p:nvSpPr>
        <p:spPr/>
        <p:txBody>
          <a:bodyPr/>
          <a:lstStyle>
            <a:lvl1pPr>
              <a:defRPr/>
            </a:lvl1pPr>
          </a:lstStyle>
          <a:p>
            <a:pPr>
              <a:defRPr/>
            </a:pPr>
            <a:fld id="{625DF30E-CDCC-4A15-B3E1-3703CEC95712}" type="slidenum">
              <a:rPr lang="en-US"/>
              <a:pPr>
                <a:defRPr/>
              </a:pPr>
              <a:t>‹#›</a:t>
            </a:fld>
            <a:endParaRPr lang="en-US" dirty="0"/>
          </a:p>
        </p:txBody>
      </p:sp>
    </p:spTree>
    <p:extLst>
      <p:ext uri="{BB962C8B-B14F-4D97-AF65-F5344CB8AC3E}">
        <p14:creationId xmlns:p14="http://schemas.microsoft.com/office/powerpoint/2010/main" val="4281509728"/>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6"/>
          <p:cNvSpPr>
            <a:spLocks noGrp="1"/>
          </p:cNvSpPr>
          <p:nvPr userDrawn="1">
            <p:ph type="sldNum" sz="quarter" idx="10"/>
          </p:nvPr>
        </p:nvSpPr>
        <p:spPr/>
        <p:txBody>
          <a:bodyPr/>
          <a:lstStyle>
            <a:lvl1pPr>
              <a:defRPr/>
            </a:lvl1pPr>
          </a:lstStyle>
          <a:p>
            <a:pPr>
              <a:defRPr/>
            </a:pPr>
            <a:fld id="{3E6BBB58-557E-4FF4-B082-D31486521B74}" type="slidenum">
              <a:rPr lang="en-US"/>
              <a:pPr>
                <a:defRPr/>
              </a:pPr>
              <a:t>‹#›</a:t>
            </a:fld>
            <a:endParaRPr lang="en-US" dirty="0"/>
          </a:p>
        </p:txBody>
      </p:sp>
    </p:spTree>
    <p:extLst>
      <p:ext uri="{BB962C8B-B14F-4D97-AF65-F5344CB8AC3E}">
        <p14:creationId xmlns:p14="http://schemas.microsoft.com/office/powerpoint/2010/main" val="1950610269"/>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457200"/>
            <a:ext cx="2076450" cy="5940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76950" cy="5940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6"/>
          <p:cNvSpPr>
            <a:spLocks noGrp="1"/>
          </p:cNvSpPr>
          <p:nvPr userDrawn="1">
            <p:ph type="sldNum" sz="quarter" idx="10"/>
          </p:nvPr>
        </p:nvSpPr>
        <p:spPr/>
        <p:txBody>
          <a:bodyPr/>
          <a:lstStyle>
            <a:lvl1pPr>
              <a:defRPr/>
            </a:lvl1pPr>
          </a:lstStyle>
          <a:p>
            <a:pPr>
              <a:defRPr/>
            </a:pPr>
            <a:fld id="{4F41D566-EE53-4246-8B4C-77A03E6319EE}" type="slidenum">
              <a:rPr lang="en-US"/>
              <a:pPr>
                <a:defRPr/>
              </a:pPr>
              <a:t>‹#›</a:t>
            </a:fld>
            <a:endParaRPr lang="en-US" dirty="0"/>
          </a:p>
        </p:txBody>
      </p:sp>
    </p:spTree>
    <p:extLst>
      <p:ext uri="{BB962C8B-B14F-4D97-AF65-F5344CB8AC3E}">
        <p14:creationId xmlns:p14="http://schemas.microsoft.com/office/powerpoint/2010/main" val="4149044069"/>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52600" y="379413"/>
            <a:ext cx="5942013" cy="1068387"/>
          </a:xfrm>
        </p:spPr>
        <p:txBody>
          <a:bodyPr/>
          <a:lstStyle/>
          <a:p>
            <a:r>
              <a:rPr lang="en-US" smtClean="0"/>
              <a:t>Click to edit Master title style</a:t>
            </a:r>
            <a:endParaRPr lang="en-US"/>
          </a:p>
        </p:txBody>
      </p:sp>
    </p:spTree>
    <p:extLst>
      <p:ext uri="{BB962C8B-B14F-4D97-AF65-F5344CB8AC3E}">
        <p14:creationId xmlns:p14="http://schemas.microsoft.com/office/powerpoint/2010/main" val="23152617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81674965"/>
      </p:ext>
    </p:extLst>
  </p:cSld>
  <p:clrMapOvr>
    <a:masterClrMapping/>
  </p:clrMapOvr>
  <p:transition spd="med" advClick="0">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grpSp>
        <p:nvGrpSpPr>
          <p:cNvPr id="2" name="Group 31"/>
          <p:cNvGrpSpPr>
            <a:grpSpLocks/>
          </p:cNvGrpSpPr>
          <p:nvPr userDrawn="1"/>
        </p:nvGrpSpPr>
        <p:grpSpPr bwMode="auto">
          <a:xfrm>
            <a:off x="0" y="0"/>
            <a:ext cx="9144000" cy="1289050"/>
            <a:chOff x="0" y="-3175"/>
            <a:chExt cx="9144000" cy="1289050"/>
          </a:xfrm>
        </p:grpSpPr>
        <p:pic>
          <p:nvPicPr>
            <p:cNvPr id="3" name="Picture 9" descr="_0015_16.jpg"/>
            <p:cNvPicPr>
              <a:picLocks noChangeAspect="1"/>
            </p:cNvPicPr>
            <p:nvPr/>
          </p:nvPicPr>
          <p:blipFill>
            <a:blip r:embed="rId2">
              <a:extLst>
                <a:ext uri="{28A0092B-C50C-407E-A947-70E740481C1C}">
                  <a14:useLocalDpi xmlns:a14="http://schemas.microsoft.com/office/drawing/2010/main" val="0"/>
                </a:ext>
              </a:extLst>
            </a:blip>
            <a:srcRect b="4274"/>
            <a:stretch>
              <a:fillRect/>
            </a:stretch>
          </p:blipFill>
          <p:spPr bwMode="auto">
            <a:xfrm>
              <a:off x="0" y="0"/>
              <a:ext cx="91440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reeform 21"/>
            <p:cNvSpPr>
              <a:spLocks/>
            </p:cNvSpPr>
            <p:nvPr/>
          </p:nvSpPr>
          <p:spPr bwMode="auto">
            <a:xfrm>
              <a:off x="1371600" y="-3175"/>
              <a:ext cx="7256463" cy="1289050"/>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chemeClr val="bg1"/>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wrap="none" anchor="ctr"/>
            <a:lstStyle/>
            <a:p>
              <a:endParaRPr lang="en-US"/>
            </a:p>
          </p:txBody>
        </p:sp>
        <p:sp>
          <p:nvSpPr>
            <p:cNvPr id="5" name="Freeform 21"/>
            <p:cNvSpPr>
              <a:spLocks/>
            </p:cNvSpPr>
            <p:nvPr/>
          </p:nvSpPr>
          <p:spPr bwMode="auto">
            <a:xfrm>
              <a:off x="0" y="0"/>
              <a:ext cx="7239000" cy="1285875"/>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rgbClr val="0091B2"/>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wrap="none" anchor="ctr"/>
            <a:lstStyle/>
            <a:p>
              <a:endParaRPr lang="en-US"/>
            </a:p>
          </p:txBody>
        </p:sp>
      </p:grpSp>
      <p:sp>
        <p:nvSpPr>
          <p:cNvPr id="6" name="Slide Number Placeholder 2"/>
          <p:cNvSpPr>
            <a:spLocks noGrp="1"/>
          </p:cNvSpPr>
          <p:nvPr>
            <p:ph type="sldNum" sz="quarter" idx="10"/>
          </p:nvPr>
        </p:nvSpPr>
        <p:spPr/>
        <p:txBody>
          <a:bodyPr/>
          <a:lstStyle>
            <a:lvl1pPr>
              <a:defRPr>
                <a:solidFill>
                  <a:srgbClr val="A6A6A6"/>
                </a:solidFill>
              </a:defRPr>
            </a:lvl1pPr>
          </a:lstStyle>
          <a:p>
            <a:pPr>
              <a:defRPr/>
            </a:pPr>
            <a:fld id="{10BFE744-1198-4947-8C05-5A4EBF9D5D33}" type="slidenum">
              <a:rPr lang="en-US"/>
              <a:pPr>
                <a:defRPr/>
              </a:pPr>
              <a:t>‹#›</a:t>
            </a:fld>
            <a:endParaRPr lang="en-US"/>
          </a:p>
        </p:txBody>
      </p:sp>
      <p:sp>
        <p:nvSpPr>
          <p:cNvPr id="7" name="Footer Placeholder 3"/>
          <p:cNvSpPr>
            <a:spLocks noGrp="1"/>
          </p:cNvSpPr>
          <p:nvPr>
            <p:ph type="ftr" sz="quarter" idx="11"/>
          </p:nvPr>
        </p:nvSpPr>
        <p:spPr>
          <a:xfrm>
            <a:off x="0" y="6324600"/>
            <a:ext cx="6705600" cy="533400"/>
          </a:xfrm>
          <a:prstGeom prst="rect">
            <a:avLst/>
          </a:prstGeom>
        </p:spPr>
        <p:txBody>
          <a:bodyPr/>
          <a:lstStyle>
            <a:lvl1pPr eaLnBrk="0" hangingPunct="0">
              <a:defRPr>
                <a:latin typeface="AGaramond Semibold" charset="0"/>
                <a:ea typeface="ＭＳ Ｐゴシック" pitchFamily="34" charset="-128"/>
                <a:cs typeface="+mn-cs"/>
              </a:defRPr>
            </a:lvl1pPr>
          </a:lstStyle>
          <a:p>
            <a:pPr>
              <a:defRPr/>
            </a:pPr>
            <a:r>
              <a:rPr lang="en-US"/>
              <a:t>Source:</a:t>
            </a:r>
          </a:p>
        </p:txBody>
      </p:sp>
    </p:spTree>
    <p:extLst>
      <p:ext uri="{BB962C8B-B14F-4D97-AF65-F5344CB8AC3E}">
        <p14:creationId xmlns:p14="http://schemas.microsoft.com/office/powerpoint/2010/main" val="533635875"/>
      </p:ext>
    </p:extLst>
  </p:cSld>
  <p:clrMapOvr>
    <a:masterClrMapping/>
  </p:clrMapOvr>
  <p:transition spd="med" advClick="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AB01666-F888-4716-87D9-8E2B2A3A8A2B}" type="datetimeFigureOut">
              <a:rPr lang="en-US" smtClean="0"/>
              <a:t>10/1/2013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BA2F59-F238-485A-A1E0-CB77294B0793}"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AB01666-F888-4716-87D9-8E2B2A3A8A2B}" type="datetimeFigureOut">
              <a:rPr lang="en-US" smtClean="0"/>
              <a:t>10/1/2013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CBA2F59-F238-485A-A1E0-CB77294B0793}"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AB01666-F888-4716-87D9-8E2B2A3A8A2B}" type="datetimeFigureOut">
              <a:rPr lang="en-US" smtClean="0"/>
              <a:t>10/1/2013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AB01666-F888-4716-87D9-8E2B2A3A8A2B}" type="datetimeFigureOut">
              <a:rPr lang="en-US" smtClean="0"/>
              <a:t>10/1/2013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CBA2F59-F238-485A-A1E0-CB77294B0793}"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AB01666-F888-4716-87D9-8E2B2A3A8A2B}" type="datetimeFigureOut">
              <a:rPr lang="en-US" smtClean="0"/>
              <a:t>10/1/2013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AB01666-F888-4716-87D9-8E2B2A3A8A2B}" type="datetimeFigureOut">
              <a:rPr lang="en-US" smtClean="0"/>
              <a:t>10/1/2013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AB01666-F888-4716-87D9-8E2B2A3A8A2B}" type="datetimeFigureOut">
              <a:rPr lang="en-US" smtClean="0"/>
              <a:t>10/1/2013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CBA2F59-F238-485A-A1E0-CB77294B0793}"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4.pn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6">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695114" y="228600"/>
            <a:ext cx="6991685" cy="914400"/>
          </a:xfrm>
          <a:prstGeom prst="rect">
            <a:avLst/>
          </a:prstGeom>
        </p:spPr>
        <p:txBody>
          <a:bodyPr vert="horz" anchor="ctr">
            <a:no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371600"/>
            <a:ext cx="8229600" cy="4635691"/>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AB01666-F888-4716-87D9-8E2B2A3A8A2B}" type="datetimeFigureOut">
              <a:rPr lang="en-US" smtClean="0"/>
              <a:t>10/1/2013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CBA2F59-F238-485A-A1E0-CB77294B0793}" type="slidenum">
              <a:rPr lang="en-US" smtClean="0"/>
              <a:t>‹#›</a:t>
            </a:fld>
            <a:endParaRPr lang="en-US"/>
          </a:p>
        </p:txBody>
      </p:sp>
      <p:pic>
        <p:nvPicPr>
          <p:cNvPr id="1026" name="Picture 1" descr="Description: psesd"/>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52400" y="762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7" r:id="rId12"/>
    <p:sldLayoutId id="2147483688" r:id="rId13"/>
    <p:sldLayoutId id="2147483689" r:id="rId14"/>
  </p:sldLayoutIdLst>
  <p:txStyles>
    <p:title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rgbClr val="FFFFFF"/>
            </a:gs>
          </a:gsLst>
          <a:lin ang="5400000" scaled="1"/>
        </a:gradFill>
        <a:effectLst/>
      </p:bgPr>
    </p:bg>
    <p:spTree>
      <p:nvGrpSpPr>
        <p:cNvPr id="1" name=""/>
        <p:cNvGrpSpPr/>
        <p:nvPr/>
      </p:nvGrpSpPr>
      <p:grpSpPr>
        <a:xfrm>
          <a:off x="0" y="0"/>
          <a:ext cx="0" cy="0"/>
          <a:chOff x="0" y="0"/>
          <a:chExt cx="0" cy="0"/>
        </a:xfrm>
      </p:grpSpPr>
      <p:sp>
        <p:nvSpPr>
          <p:cNvPr id="1026" name="Rectangle 4"/>
          <p:cNvSpPr>
            <a:spLocks noChangeArrowheads="1"/>
          </p:cNvSpPr>
          <p:nvPr userDrawn="1"/>
        </p:nvSpPr>
        <p:spPr bwMode="gray">
          <a:xfrm>
            <a:off x="0" y="6477000"/>
            <a:ext cx="9144000" cy="381000"/>
          </a:xfrm>
          <a:prstGeom prst="rect">
            <a:avLst/>
          </a:prstGeom>
          <a:gradFill rotWithShape="1">
            <a:gsLst>
              <a:gs pos="0">
                <a:srgbClr val="800000"/>
              </a:gs>
              <a:gs pos="100000">
                <a:srgbClr val="3B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1027" name="Rectangle 3"/>
          <p:cNvSpPr>
            <a:spLocks noChangeArrowheads="1"/>
          </p:cNvSpPr>
          <p:nvPr userDrawn="1"/>
        </p:nvSpPr>
        <p:spPr bwMode="gray">
          <a:xfrm>
            <a:off x="0" y="0"/>
            <a:ext cx="9144000" cy="990600"/>
          </a:xfrm>
          <a:prstGeom prst="rect">
            <a:avLst/>
          </a:prstGeom>
          <a:gradFill rotWithShape="1">
            <a:gsLst>
              <a:gs pos="0">
                <a:srgbClr val="470018"/>
              </a:gs>
              <a:gs pos="100000">
                <a:srgbClr val="9900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1028" name="Rectangle 5"/>
          <p:cNvSpPr>
            <a:spLocks noChangeArrowheads="1"/>
          </p:cNvSpPr>
          <p:nvPr userDrawn="1"/>
        </p:nvSpPr>
        <p:spPr bwMode="gray">
          <a:xfrm>
            <a:off x="8839200" y="228600"/>
            <a:ext cx="304800" cy="6477000"/>
          </a:xfrm>
          <a:prstGeom prst="rect">
            <a:avLst/>
          </a:prstGeom>
          <a:solidFill>
            <a:srgbClr val="9900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1029" name="Rectangle 6"/>
          <p:cNvSpPr>
            <a:spLocks noChangeArrowheads="1"/>
          </p:cNvSpPr>
          <p:nvPr userDrawn="1"/>
        </p:nvSpPr>
        <p:spPr bwMode="gray">
          <a:xfrm>
            <a:off x="1752600" y="381000"/>
            <a:ext cx="7086600"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1030" name="Rectangle 9"/>
          <p:cNvSpPr>
            <a:spLocks noChangeArrowheads="1"/>
          </p:cNvSpPr>
          <p:nvPr userDrawn="1"/>
        </p:nvSpPr>
        <p:spPr bwMode="gray">
          <a:xfrm>
            <a:off x="0" y="1041400"/>
            <a:ext cx="1752600" cy="152400"/>
          </a:xfrm>
          <a:prstGeom prst="rect">
            <a:avLst/>
          </a:prstGeom>
          <a:solidFill>
            <a:srgbClr val="9900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812039" name="Rectangle 10"/>
          <p:cNvSpPr>
            <a:spLocks noGrp="1" noChangeArrowheads="1"/>
          </p:cNvSpPr>
          <p:nvPr>
            <p:ph type="title"/>
          </p:nvPr>
        </p:nvSpPr>
        <p:spPr bwMode="auto">
          <a:xfrm>
            <a:off x="1905000" y="457200"/>
            <a:ext cx="68580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2" name="Rectangle 11"/>
          <p:cNvSpPr>
            <a:spLocks noGrp="1" noChangeArrowheads="1"/>
          </p:cNvSpPr>
          <p:nvPr>
            <p:ph type="body" idx="1"/>
          </p:nvPr>
        </p:nvSpPr>
        <p:spPr bwMode="auto">
          <a:xfrm>
            <a:off x="457200" y="1371600"/>
            <a:ext cx="8229600"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8" name="Text Box 14"/>
          <p:cNvSpPr txBox="1">
            <a:spLocks noChangeArrowheads="1"/>
          </p:cNvSpPr>
          <p:nvPr/>
        </p:nvSpPr>
        <p:spPr bwMode="white">
          <a:xfrm>
            <a:off x="228600" y="2743200"/>
            <a:ext cx="1157288" cy="733425"/>
          </a:xfrm>
          <a:prstGeom prst="rect">
            <a:avLst/>
          </a:prstGeom>
          <a:noFill/>
          <a:ln>
            <a:noFill/>
          </a:ln>
          <a:extLst/>
        </p:spPr>
        <p:txBody>
          <a:bodyPr wrap="none">
            <a:spAutoFit/>
          </a:bodyPr>
          <a:lstStyle>
            <a:lvl1pPr>
              <a:defRPr sz="2800">
                <a:solidFill>
                  <a:schemeClr val="tx1"/>
                </a:solidFill>
                <a:latin typeface="AGaramond Semibold" charset="0"/>
                <a:ea typeface="ＭＳ Ｐゴシック" pitchFamily="34" charset="-128"/>
              </a:defRPr>
            </a:lvl1pPr>
            <a:lvl2pPr marL="742950" indent="-285750">
              <a:defRPr sz="2800">
                <a:solidFill>
                  <a:schemeClr val="tx1"/>
                </a:solidFill>
                <a:latin typeface="AGaramond Semibold" charset="0"/>
                <a:ea typeface="ＭＳ Ｐゴシック" pitchFamily="34" charset="-128"/>
              </a:defRPr>
            </a:lvl2pPr>
            <a:lvl3pPr marL="1143000" indent="-228600">
              <a:defRPr sz="2800">
                <a:solidFill>
                  <a:schemeClr val="tx1"/>
                </a:solidFill>
                <a:latin typeface="AGaramond Semibold" charset="0"/>
                <a:ea typeface="ＭＳ Ｐゴシック" pitchFamily="34" charset="-128"/>
              </a:defRPr>
            </a:lvl3pPr>
            <a:lvl4pPr marL="1600200" indent="-228600">
              <a:defRPr sz="2800">
                <a:solidFill>
                  <a:schemeClr val="tx1"/>
                </a:solidFill>
                <a:latin typeface="AGaramond Semibold" charset="0"/>
                <a:ea typeface="ＭＳ Ｐゴシック" pitchFamily="34" charset="-128"/>
              </a:defRPr>
            </a:lvl4pPr>
            <a:lvl5pPr marL="2057400" indent="-228600">
              <a:defRPr sz="2800">
                <a:solidFill>
                  <a:schemeClr val="tx1"/>
                </a:solidFill>
                <a:latin typeface="AGaramond Semibold"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AGaramond Semibold"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AGaramond Semibold"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AGaramond Semibold"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AGaramond Semibold" charset="0"/>
                <a:ea typeface="ＭＳ Ｐゴシック" pitchFamily="34" charset="-128"/>
              </a:defRPr>
            </a:lvl9pPr>
          </a:lstStyle>
          <a:p>
            <a:pPr>
              <a:defRPr/>
            </a:pPr>
            <a:r>
              <a:rPr lang="en-US" sz="1600" b="1" smtClean="0">
                <a:solidFill>
                  <a:schemeClr val="bg1"/>
                </a:solidFill>
                <a:latin typeface="Arial" pitchFamily="34" charset="0"/>
                <a:cs typeface="+mn-cs"/>
              </a:rPr>
              <a:t>Company</a:t>
            </a:r>
          </a:p>
          <a:p>
            <a:pPr>
              <a:defRPr/>
            </a:pPr>
            <a:r>
              <a:rPr lang="en-US" sz="2600" b="1" smtClean="0">
                <a:solidFill>
                  <a:schemeClr val="bg1"/>
                </a:solidFill>
                <a:latin typeface="Arial" pitchFamily="34" charset="0"/>
                <a:cs typeface="+mn-cs"/>
              </a:rPr>
              <a:t>LOGO</a:t>
            </a:r>
          </a:p>
        </p:txBody>
      </p:sp>
      <p:pic>
        <p:nvPicPr>
          <p:cNvPr id="1034" name="Picture 1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8600" y="381000"/>
            <a:ext cx="1371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Slide Number Placeholder 6"/>
          <p:cNvSpPr>
            <a:spLocks noGrp="1"/>
          </p:cNvSpPr>
          <p:nvPr userDrawn="1">
            <p:ph type="sldNum" sz="quarter" idx="4"/>
          </p:nvPr>
        </p:nvSpPr>
        <p:spPr>
          <a:xfrm>
            <a:off x="8242300" y="6521450"/>
            <a:ext cx="901700" cy="336550"/>
          </a:xfrm>
          <a:prstGeom prst="rect">
            <a:avLst/>
          </a:prstGeom>
        </p:spPr>
        <p:txBody>
          <a:bodyPr/>
          <a:lstStyle>
            <a:lvl1pPr algn="r" eaLnBrk="0" hangingPunct="0">
              <a:defRPr sz="1400">
                <a:solidFill>
                  <a:schemeClr val="bg1"/>
                </a:solidFill>
                <a:latin typeface="AGaramond Semibold" charset="0"/>
                <a:ea typeface="ＭＳ Ｐゴシック" pitchFamily="34" charset="-128"/>
                <a:cs typeface="+mn-cs"/>
              </a:defRPr>
            </a:lvl1pPr>
          </a:lstStyle>
          <a:p>
            <a:pPr>
              <a:defRPr/>
            </a:pPr>
            <a:fld id="{90C7BD97-3F3B-4FE6-AF46-C4FF3A32C4A3}" type="slidenum">
              <a:rPr lang="en-US"/>
              <a:pPr>
                <a:defRPr/>
              </a:pPr>
              <a:t>‹#›</a:t>
            </a:fld>
            <a:endParaRPr lang="en-US" dirty="0"/>
          </a:p>
        </p:txBody>
      </p:sp>
    </p:spTree>
    <p:extLst>
      <p:ext uri="{BB962C8B-B14F-4D97-AF65-F5344CB8AC3E}">
        <p14:creationId xmlns:p14="http://schemas.microsoft.com/office/powerpoint/2010/main" val="42259201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ransition>
    <p:fade thruBlk="1"/>
  </p:transition>
  <p:timing>
    <p:tnLst>
      <p:par>
        <p:cTn id="1" dur="indefinite" restart="never" nodeType="tmRoot"/>
      </p:par>
    </p:tnLst>
  </p:timing>
  <p:hf hdr="0" ftr="0" dt="0"/>
  <p:txStyles>
    <p:titleStyle>
      <a:lvl1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mj-lt"/>
          <a:ea typeface="MS PGothic" pitchFamily="34" charset="-128"/>
          <a:cs typeface="ＭＳ Ｐゴシック" pitchFamily="-112" charset="-128"/>
        </a:defRPr>
      </a:lvl1pPr>
      <a:lvl2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MS PGothic" pitchFamily="34" charset="-128"/>
          <a:cs typeface="ＭＳ Ｐゴシック" pitchFamily="-112" charset="-128"/>
        </a:defRPr>
      </a:lvl2pPr>
      <a:lvl3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MS PGothic" pitchFamily="34" charset="-128"/>
          <a:cs typeface="ＭＳ Ｐゴシック" pitchFamily="-112" charset="-128"/>
        </a:defRPr>
      </a:lvl3pPr>
      <a:lvl4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MS PGothic" pitchFamily="34" charset="-128"/>
          <a:cs typeface="ＭＳ Ｐゴシック" pitchFamily="-112" charset="-128"/>
        </a:defRPr>
      </a:lvl4pPr>
      <a:lvl5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MS PGothic" pitchFamily="34" charset="-128"/>
          <a:cs typeface="ＭＳ Ｐゴシック" pitchFamily="-112" charset="-128"/>
        </a:defRPr>
      </a:lvl5pPr>
      <a:lvl6pPr marL="4572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6pPr>
      <a:lvl7pPr marL="9144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7pPr>
      <a:lvl8pPr marL="13716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8pPr>
      <a:lvl9pPr marL="18288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rgbClr val="000066"/>
          </a:solidFill>
          <a:latin typeface="+mn-lt"/>
          <a:ea typeface="MS PGothic" pitchFamily="34" charset="-128"/>
          <a:cs typeface="ＭＳ Ｐゴシック" pitchFamily="-112" charset="-128"/>
        </a:defRPr>
      </a:lvl1pPr>
      <a:lvl2pPr marL="742950" indent="-285750" algn="l" rtl="0" eaLnBrk="0" fontAlgn="base" hangingPunct="0">
        <a:spcBef>
          <a:spcPct val="20000"/>
        </a:spcBef>
        <a:spcAft>
          <a:spcPct val="0"/>
        </a:spcAft>
        <a:buSzPct val="50000"/>
        <a:buFont typeface="Wingdings 2" pitchFamily="18" charset="2"/>
        <a:buChar char=""/>
        <a:defRPr sz="2800">
          <a:solidFill>
            <a:srgbClr val="000066"/>
          </a:solidFill>
          <a:latin typeface="+mn-lt"/>
          <a:ea typeface="MS PGothic" pitchFamily="34" charset="-128"/>
        </a:defRPr>
      </a:lvl2pPr>
      <a:lvl3pPr marL="1143000" indent="-228600" algn="l" rtl="0" eaLnBrk="0" fontAlgn="base" hangingPunct="0">
        <a:spcBef>
          <a:spcPct val="20000"/>
        </a:spcBef>
        <a:spcAft>
          <a:spcPct val="0"/>
        </a:spcAft>
        <a:buFont typeface="Wingdings" pitchFamily="2" charset="2"/>
        <a:buChar char="§"/>
        <a:defRPr sz="2400">
          <a:solidFill>
            <a:srgbClr val="000066"/>
          </a:solidFill>
          <a:latin typeface="+mn-lt"/>
          <a:ea typeface="MS PGothic" pitchFamily="34" charset="-128"/>
        </a:defRPr>
      </a:lvl3pPr>
      <a:lvl4pPr marL="1600200" indent="-228600" algn="l" rtl="0" eaLnBrk="0" fontAlgn="base" hangingPunct="0">
        <a:spcBef>
          <a:spcPct val="20000"/>
        </a:spcBef>
        <a:spcAft>
          <a:spcPct val="0"/>
        </a:spcAft>
        <a:buSzPct val="60000"/>
        <a:buFont typeface="Wingdings 2" pitchFamily="18" charset="2"/>
        <a:buChar char=""/>
        <a:defRPr sz="2000">
          <a:solidFill>
            <a:srgbClr val="000066"/>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rgbClr val="000066"/>
          </a:solidFill>
          <a:latin typeface="+mn-lt"/>
          <a:ea typeface="MS PGothic" pitchFamily="34" charset="-128"/>
        </a:defRPr>
      </a:lvl5pPr>
      <a:lvl6pPr marL="2514600" indent="-228600" algn="l" rtl="0" eaLnBrk="0" fontAlgn="base" hangingPunct="0">
        <a:spcBef>
          <a:spcPct val="20000"/>
        </a:spcBef>
        <a:spcAft>
          <a:spcPct val="0"/>
        </a:spcAft>
        <a:buFont typeface="Wingdings" pitchFamily="-112" charset="2"/>
        <a:buChar char="§"/>
        <a:defRPr sz="2000">
          <a:solidFill>
            <a:srgbClr val="000066"/>
          </a:solidFill>
          <a:latin typeface="+mn-lt"/>
          <a:ea typeface="ＭＳ Ｐゴシック" pitchFamily="-112" charset="-128"/>
        </a:defRPr>
      </a:lvl6pPr>
      <a:lvl7pPr marL="2971800" indent="-228600" algn="l" rtl="0" eaLnBrk="0" fontAlgn="base" hangingPunct="0">
        <a:spcBef>
          <a:spcPct val="20000"/>
        </a:spcBef>
        <a:spcAft>
          <a:spcPct val="0"/>
        </a:spcAft>
        <a:buFont typeface="Wingdings" pitchFamily="-112" charset="2"/>
        <a:buChar char="§"/>
        <a:defRPr sz="2000">
          <a:solidFill>
            <a:srgbClr val="000066"/>
          </a:solidFill>
          <a:latin typeface="+mn-lt"/>
          <a:ea typeface="ＭＳ Ｐゴシック" pitchFamily="-112" charset="-128"/>
        </a:defRPr>
      </a:lvl7pPr>
      <a:lvl8pPr marL="3429000" indent="-228600" algn="l" rtl="0" eaLnBrk="0" fontAlgn="base" hangingPunct="0">
        <a:spcBef>
          <a:spcPct val="20000"/>
        </a:spcBef>
        <a:spcAft>
          <a:spcPct val="0"/>
        </a:spcAft>
        <a:buFont typeface="Wingdings" pitchFamily="-112" charset="2"/>
        <a:buChar char="§"/>
        <a:defRPr sz="2000">
          <a:solidFill>
            <a:srgbClr val="000066"/>
          </a:solidFill>
          <a:latin typeface="+mn-lt"/>
          <a:ea typeface="ＭＳ Ｐゴシック" pitchFamily="-112" charset="-128"/>
        </a:defRPr>
      </a:lvl8pPr>
      <a:lvl9pPr marL="3886200" indent="-228600" algn="l" rtl="0" eaLnBrk="0" fontAlgn="base" hangingPunct="0">
        <a:spcBef>
          <a:spcPct val="20000"/>
        </a:spcBef>
        <a:spcAft>
          <a:spcPct val="0"/>
        </a:spcAft>
        <a:buFont typeface="Wingdings" pitchFamily="-112" charset="2"/>
        <a:buChar char="§"/>
        <a:defRPr sz="2000">
          <a:solidFill>
            <a:srgbClr val="000066"/>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corestandards.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ldctraining.wikispaces.com/"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literacy.psesd.org/"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literacy.psesd.org/"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www.edmodo.com/"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hyperlink" Target="http://www.literacydesigncollaborative.org/about/videos/" TargetMode="Externa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hyperlink" Target="https://www.surveymonkey.com/s/W6FF8BZ"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592138" y="894220"/>
            <a:ext cx="8047037" cy="5355312"/>
          </a:xfrm>
        </p:spPr>
        <p:txBody>
          <a:bodyPr lIns="0" tIns="0" rIns="0" bIns="0">
            <a:spAutoFit/>
          </a:bodyPr>
          <a:lstStyle/>
          <a:p>
            <a:pPr algn="ctr">
              <a:defRPr/>
            </a:pPr>
            <a:r>
              <a:rPr lang="en-US" sz="4400" dirty="0" smtClean="0">
                <a:ea typeface="ＭＳ Ｐゴシック" pitchFamily="-112" charset="-128"/>
              </a:rPr>
              <a:t>Introduction to the Literacy Design Collaborative </a:t>
            </a:r>
            <a:br>
              <a:rPr lang="en-US" sz="4400" dirty="0" smtClean="0">
                <a:ea typeface="ＭＳ Ｐゴシック" pitchFamily="-112" charset="-128"/>
              </a:rPr>
            </a:br>
            <a:r>
              <a:rPr lang="en-US" sz="4400" dirty="0" smtClean="0">
                <a:ea typeface="ＭＳ Ｐゴシック" pitchFamily="-112" charset="-128"/>
              </a:rPr>
              <a:t/>
            </a:r>
            <a:br>
              <a:rPr lang="en-US" sz="4400" dirty="0" smtClean="0">
                <a:ea typeface="ＭＳ Ｐゴシック" pitchFamily="-112" charset="-128"/>
              </a:rPr>
            </a:br>
            <a:r>
              <a:rPr lang="en-US" sz="3200" dirty="0" smtClean="0">
                <a:ea typeface="ＭＳ Ｐゴシック" pitchFamily="-112" charset="-128"/>
              </a:rPr>
              <a:t>Days 1 &amp; 2</a:t>
            </a:r>
            <a:br>
              <a:rPr lang="en-US" sz="3200" dirty="0" smtClean="0">
                <a:ea typeface="ＭＳ Ｐゴシック" pitchFamily="-112" charset="-128"/>
              </a:rPr>
            </a:br>
            <a:r>
              <a:rPr lang="en-US" sz="3200" dirty="0" smtClean="0">
                <a:ea typeface="ＭＳ Ｐゴシック" pitchFamily="-112" charset="-128"/>
              </a:rPr>
              <a:t/>
            </a:r>
            <a:br>
              <a:rPr lang="en-US" sz="3200" dirty="0" smtClean="0">
                <a:ea typeface="ＭＳ Ｐゴシック" pitchFamily="-112" charset="-128"/>
              </a:rPr>
            </a:br>
            <a:r>
              <a:rPr lang="en-US" dirty="0" smtClean="0">
                <a:solidFill>
                  <a:schemeClr val="tx1"/>
                </a:solidFill>
                <a:ea typeface="ＭＳ Ｐゴシック" pitchFamily="-112" charset="-128"/>
              </a:rPr>
              <a:t/>
            </a:r>
            <a:br>
              <a:rPr lang="en-US" dirty="0" smtClean="0">
                <a:solidFill>
                  <a:schemeClr val="tx1"/>
                </a:solidFill>
                <a:ea typeface="ＭＳ Ｐゴシック" pitchFamily="-112" charset="-128"/>
              </a:rPr>
            </a:br>
            <a:r>
              <a:rPr lang="en-US" sz="2400" dirty="0" smtClean="0">
                <a:solidFill>
                  <a:schemeClr val="tx1"/>
                </a:solidFill>
                <a:ea typeface="ＭＳ Ｐゴシック" pitchFamily="-112" charset="-128"/>
              </a:rPr>
              <a:t>Frank Duffin</a:t>
            </a:r>
            <a:br>
              <a:rPr lang="en-US" sz="2400" dirty="0" smtClean="0">
                <a:solidFill>
                  <a:schemeClr val="tx1"/>
                </a:solidFill>
                <a:ea typeface="ＭＳ Ｐゴシック" pitchFamily="-112" charset="-128"/>
              </a:rPr>
            </a:br>
            <a:r>
              <a:rPr lang="en-US" sz="2000" i="1" dirty="0" smtClean="0">
                <a:solidFill>
                  <a:schemeClr val="tx1"/>
                </a:solidFill>
                <a:ea typeface="ＭＳ Ｐゴシック" pitchFamily="-112" charset="-128"/>
              </a:rPr>
              <a:t>LDC Program Manager &amp; Secondary Literacy </a:t>
            </a:r>
            <a:r>
              <a:rPr lang="en-US" sz="2000" i="1" dirty="0" smtClean="0">
                <a:solidFill>
                  <a:schemeClr val="tx1"/>
                </a:solidFill>
                <a:ea typeface="ＭＳ Ｐゴシック" pitchFamily="-112" charset="-128"/>
              </a:rPr>
              <a:t>Consultant</a:t>
            </a:r>
            <a:br>
              <a:rPr lang="en-US" sz="2000" i="1" dirty="0" smtClean="0">
                <a:solidFill>
                  <a:schemeClr val="tx1"/>
                </a:solidFill>
                <a:ea typeface="ＭＳ Ｐゴシック" pitchFamily="-112" charset="-128"/>
              </a:rPr>
            </a:br>
            <a:r>
              <a:rPr lang="en-US" sz="2400" i="1" dirty="0" smtClean="0">
                <a:solidFill>
                  <a:schemeClr val="tx1"/>
                </a:solidFill>
                <a:ea typeface="ＭＳ Ｐゴシック" pitchFamily="-112" charset="-128"/>
              </a:rPr>
              <a:t/>
            </a:r>
            <a:br>
              <a:rPr lang="en-US" sz="2400" i="1" dirty="0" smtClean="0">
                <a:solidFill>
                  <a:schemeClr val="tx1"/>
                </a:solidFill>
                <a:ea typeface="ＭＳ Ｐゴシック" pitchFamily="-112" charset="-128"/>
              </a:rPr>
            </a:br>
            <a:r>
              <a:rPr lang="en-US" sz="2400" dirty="0" smtClean="0">
                <a:solidFill>
                  <a:schemeClr val="tx1"/>
                </a:solidFill>
                <a:ea typeface="ＭＳ Ｐゴシック" pitchFamily="-112" charset="-128"/>
              </a:rPr>
              <a:t>Lindsey Stevens</a:t>
            </a:r>
            <a:r>
              <a:rPr lang="en-US" sz="2000" i="1" dirty="0" smtClean="0">
                <a:solidFill>
                  <a:schemeClr val="tx1"/>
                </a:solidFill>
                <a:ea typeface="ＭＳ Ｐゴシック" pitchFamily="-112" charset="-128"/>
              </a:rPr>
              <a:t/>
            </a:r>
            <a:br>
              <a:rPr lang="en-US" sz="2000" i="1" dirty="0" smtClean="0">
                <a:solidFill>
                  <a:schemeClr val="tx1"/>
                </a:solidFill>
                <a:ea typeface="ＭＳ Ｐゴシック" pitchFamily="-112" charset="-128"/>
              </a:rPr>
            </a:br>
            <a:r>
              <a:rPr lang="en-US" sz="2000" i="1" dirty="0" smtClean="0">
                <a:solidFill>
                  <a:schemeClr val="tx1"/>
                </a:solidFill>
                <a:ea typeface="ＭＳ Ｐゴシック" pitchFamily="-112" charset="-128"/>
              </a:rPr>
              <a:t>Social Studies Teacher, </a:t>
            </a:r>
            <a:r>
              <a:rPr lang="en-US" sz="2000" i="1" dirty="0" err="1" smtClean="0">
                <a:solidFill>
                  <a:schemeClr val="tx1"/>
                </a:solidFill>
                <a:ea typeface="ＭＳ Ｐゴシック" pitchFamily="-112" charset="-128"/>
              </a:rPr>
              <a:t>Bonney</a:t>
            </a:r>
            <a:r>
              <a:rPr lang="en-US" sz="2000" i="1" dirty="0" smtClean="0">
                <a:solidFill>
                  <a:schemeClr val="tx1"/>
                </a:solidFill>
                <a:ea typeface="ＭＳ Ｐゴシック" pitchFamily="-112" charset="-128"/>
              </a:rPr>
              <a:t> Lake High School</a:t>
            </a:r>
            <a:endParaRPr lang="en-US" sz="2000" i="1" dirty="0">
              <a:solidFill>
                <a:schemeClr val="tx1"/>
              </a:solidFill>
              <a:ea typeface="ＭＳ Ｐゴシック" pitchFamily="-112" charset="-128"/>
            </a:endParaRPr>
          </a:p>
        </p:txBody>
      </p:sp>
    </p:spTree>
    <p:extLst>
      <p:ext uri="{BB962C8B-B14F-4D97-AF65-F5344CB8AC3E}">
        <p14:creationId xmlns:p14="http://schemas.microsoft.com/office/powerpoint/2010/main" val="3993198400"/>
      </p:ext>
    </p:extLst>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778000" y="233363"/>
            <a:ext cx="7366000" cy="1143000"/>
          </a:xfrm>
        </p:spPr>
        <p:txBody>
          <a:bodyPr/>
          <a:lstStyle/>
          <a:p>
            <a:pPr eaLnBrk="1" hangingPunct="1">
              <a:defRPr/>
            </a:pPr>
            <a:r>
              <a:rPr lang="en-US" dirty="0" smtClean="0">
                <a:effectLst>
                  <a:outerShdw blurRad="38100" dist="38100" dir="2700000" algn="tl">
                    <a:srgbClr val="C0C0C0"/>
                  </a:outerShdw>
                </a:effectLst>
                <a:ea typeface="ＭＳ Ｐゴシック" pitchFamily="34" charset="-128"/>
              </a:rPr>
              <a:t>Common Core State Standards</a:t>
            </a:r>
          </a:p>
        </p:txBody>
      </p:sp>
      <p:sp>
        <p:nvSpPr>
          <p:cNvPr id="3" name="Content Placeholder 2"/>
          <p:cNvSpPr>
            <a:spLocks noGrp="1"/>
          </p:cNvSpPr>
          <p:nvPr>
            <p:ph sz="half" idx="1"/>
          </p:nvPr>
        </p:nvSpPr>
        <p:spPr>
          <a:xfrm>
            <a:off x="4557713" y="1306513"/>
            <a:ext cx="4024312" cy="5080000"/>
          </a:xfrm>
          <a:ln>
            <a:solidFill>
              <a:schemeClr val="tx1"/>
            </a:solidFill>
            <a:miter lim="800000"/>
            <a:headEnd/>
            <a:tailEnd/>
          </a:ln>
        </p:spPr>
        <p:txBody>
          <a:bodyPr>
            <a:normAutofit lnSpcReduction="10000"/>
          </a:bodyPr>
          <a:lstStyle/>
          <a:p>
            <a:pPr marL="547688" indent="-411163" eaLnBrk="1" hangingPunct="1">
              <a:spcBef>
                <a:spcPct val="0"/>
              </a:spcBef>
              <a:spcAft>
                <a:spcPts val="600"/>
              </a:spcAft>
              <a:buClr>
                <a:srgbClr val="0D3D93"/>
              </a:buClr>
              <a:buFont typeface="Wingdings" pitchFamily="2" charset="2"/>
              <a:buNone/>
            </a:pPr>
            <a:r>
              <a:rPr lang="en-US" b="1" smtClean="0">
                <a:solidFill>
                  <a:srgbClr val="FF0000"/>
                </a:solidFill>
              </a:rPr>
              <a:t>	</a:t>
            </a:r>
            <a:r>
              <a:rPr lang="en-US" b="1" u="sng" smtClean="0">
                <a:solidFill>
                  <a:srgbClr val="FF0000"/>
                </a:solidFill>
              </a:rPr>
              <a:t>Do Not Provide…</a:t>
            </a:r>
          </a:p>
          <a:p>
            <a:pPr marL="547688" indent="-411163" eaLnBrk="1" hangingPunct="1">
              <a:spcBef>
                <a:spcPct val="0"/>
              </a:spcBef>
              <a:spcAft>
                <a:spcPts val="600"/>
              </a:spcAft>
              <a:buClr>
                <a:srgbClr val="0D3D93"/>
              </a:buClr>
              <a:buFont typeface="Arial" pitchFamily="34" charset="0"/>
              <a:buChar char="•"/>
            </a:pPr>
            <a:r>
              <a:rPr lang="en-US" smtClean="0"/>
              <a:t>A complete scope and sequence.</a:t>
            </a:r>
          </a:p>
          <a:p>
            <a:pPr marL="547688" indent="-411163" eaLnBrk="1" hangingPunct="1">
              <a:spcBef>
                <a:spcPct val="0"/>
              </a:spcBef>
              <a:spcAft>
                <a:spcPts val="600"/>
              </a:spcAft>
              <a:buClr>
                <a:srgbClr val="0D3D93"/>
              </a:buClr>
              <a:buFont typeface="Arial" pitchFamily="34" charset="0"/>
              <a:buChar char="•"/>
            </a:pPr>
            <a:r>
              <a:rPr lang="en-US" smtClean="0"/>
              <a:t>A course outline.</a:t>
            </a:r>
          </a:p>
          <a:p>
            <a:pPr marL="547688" indent="-411163" eaLnBrk="1" hangingPunct="1">
              <a:spcBef>
                <a:spcPct val="0"/>
              </a:spcBef>
              <a:spcAft>
                <a:spcPts val="600"/>
              </a:spcAft>
              <a:buClr>
                <a:srgbClr val="0D3D93"/>
              </a:buClr>
              <a:buFont typeface="Arial" pitchFamily="34" charset="0"/>
              <a:buChar char="•"/>
            </a:pPr>
            <a:r>
              <a:rPr lang="en-US" i="1" smtClean="0"/>
              <a:t>All</a:t>
            </a:r>
            <a:r>
              <a:rPr lang="en-US" smtClean="0"/>
              <a:t> the essential skills and knowledge students </a:t>
            </a:r>
            <a:r>
              <a:rPr lang="en-US" i="1" smtClean="0"/>
              <a:t>could </a:t>
            </a:r>
            <a:r>
              <a:rPr lang="en-US" smtClean="0"/>
              <a:t>have.</a:t>
            </a:r>
            <a:endParaRPr lang="en-US" i="1" smtClean="0"/>
          </a:p>
        </p:txBody>
      </p:sp>
      <p:sp>
        <p:nvSpPr>
          <p:cNvPr id="4" name="Content Placeholder 3"/>
          <p:cNvSpPr>
            <a:spLocks noGrp="1"/>
          </p:cNvSpPr>
          <p:nvPr>
            <p:ph sz="half" idx="2"/>
          </p:nvPr>
        </p:nvSpPr>
        <p:spPr>
          <a:xfrm>
            <a:off x="363538" y="1306513"/>
            <a:ext cx="3981450" cy="5116512"/>
          </a:xfrm>
          <a:ln>
            <a:solidFill>
              <a:schemeClr val="tx1"/>
            </a:solidFill>
            <a:miter lim="800000"/>
            <a:headEnd/>
            <a:tailEnd/>
          </a:ln>
        </p:spPr>
        <p:txBody>
          <a:bodyPr>
            <a:normAutofit lnSpcReduction="10000"/>
          </a:bodyPr>
          <a:lstStyle/>
          <a:p>
            <a:pPr marL="547688" indent="-411163" eaLnBrk="1" hangingPunct="1">
              <a:spcBef>
                <a:spcPct val="0"/>
              </a:spcBef>
              <a:spcAft>
                <a:spcPts val="600"/>
              </a:spcAft>
              <a:buClr>
                <a:srgbClr val="0D3D93"/>
              </a:buClr>
              <a:buFont typeface="Wingdings" pitchFamily="2" charset="2"/>
              <a:buNone/>
            </a:pPr>
            <a:r>
              <a:rPr lang="en-US" b="1" smtClean="0">
                <a:solidFill>
                  <a:srgbClr val="FF0000"/>
                </a:solidFill>
              </a:rPr>
              <a:t>	</a:t>
            </a:r>
            <a:r>
              <a:rPr lang="en-US" b="1" u="sng" smtClean="0">
                <a:solidFill>
                  <a:srgbClr val="FF0000"/>
                </a:solidFill>
              </a:rPr>
              <a:t>Do…</a:t>
            </a:r>
          </a:p>
          <a:p>
            <a:pPr marL="547688" indent="-411163" eaLnBrk="1" hangingPunct="1">
              <a:spcBef>
                <a:spcPct val="0"/>
              </a:spcBef>
              <a:spcAft>
                <a:spcPts val="600"/>
              </a:spcAft>
              <a:buClr>
                <a:srgbClr val="0D3D93"/>
              </a:buClr>
              <a:buFont typeface="Arial" pitchFamily="34" charset="0"/>
              <a:buChar char="•"/>
            </a:pPr>
            <a:r>
              <a:rPr lang="en-US" smtClean="0"/>
              <a:t>Outline the most essential skills and knowledge </a:t>
            </a:r>
            <a:r>
              <a:rPr lang="en-US" i="1" smtClean="0"/>
              <a:t>every</a:t>
            </a:r>
            <a:r>
              <a:rPr lang="en-US" smtClean="0"/>
              <a:t> student needs to master to be college and career-ready.</a:t>
            </a:r>
          </a:p>
          <a:p>
            <a:pPr marL="547688" indent="-411163" eaLnBrk="1" hangingPunct="1">
              <a:spcBef>
                <a:spcPct val="0"/>
              </a:spcBef>
              <a:spcAft>
                <a:spcPts val="600"/>
              </a:spcAft>
              <a:buClr>
                <a:srgbClr val="0D3D93"/>
              </a:buClr>
              <a:buFont typeface="Arial" pitchFamily="34" charset="0"/>
              <a:buChar char="•"/>
            </a:pPr>
            <a:r>
              <a:rPr lang="en-US" smtClean="0"/>
              <a:t>Distribute responsibility for students’ literacy development.</a:t>
            </a:r>
          </a:p>
          <a:p>
            <a:pPr marL="547688" indent="-411163" eaLnBrk="1" hangingPunct="1">
              <a:spcBef>
                <a:spcPct val="0"/>
              </a:spcBef>
              <a:spcAft>
                <a:spcPts val="600"/>
              </a:spcAft>
              <a:buClr>
                <a:srgbClr val="0D3D93"/>
              </a:buClr>
              <a:buFont typeface="Wingdings" pitchFamily="2" charset="2"/>
              <a:buChar char="v"/>
            </a:pPr>
            <a:endParaRPr lang="en-US" smtClean="0"/>
          </a:p>
        </p:txBody>
      </p:sp>
      <p:sp>
        <p:nvSpPr>
          <p:cNvPr id="14341" name="Slide Number Placeholder 4"/>
          <p:cNvSpPr>
            <a:spLocks noGrp="1"/>
          </p:cNvSpPr>
          <p:nvPr>
            <p:ph type="sldNum" sz="quarter" idx="10"/>
          </p:nvPr>
        </p:nvSpPr>
        <p:spPr bwMode="auto">
          <a:xfrm>
            <a:off x="7924800" y="6356350"/>
            <a:ext cx="762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B13C910F-7568-4B26-BE91-61E467C977E2}" type="slidenum">
              <a:rPr lang="en-US" sz="1400" smtClean="0">
                <a:solidFill>
                  <a:schemeClr val="bg1"/>
                </a:solidFill>
              </a:rPr>
              <a:pPr/>
              <a:t>10</a:t>
            </a:fld>
            <a:endParaRPr lang="en-US" sz="1400" smtClean="0">
              <a:solidFill>
                <a:schemeClr val="bg1"/>
              </a:solidFill>
            </a:endParaRPr>
          </a:p>
        </p:txBody>
      </p:sp>
    </p:spTree>
    <p:extLst>
      <p:ext uri="{BB962C8B-B14F-4D97-AF65-F5344CB8AC3E}">
        <p14:creationId xmlns:p14="http://schemas.microsoft.com/office/powerpoint/2010/main" val="2873739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blinds(horizontal)">
                                      <p:cBhvr>
                                        <p:cTn id="10" dur="500"/>
                                        <p:tgtEl>
                                          <p:spTgt spid="4">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linds(horizontal)">
                                      <p:cBhvr>
                                        <p:cTn id="15" dur="500"/>
                                        <p:tgtEl>
                                          <p:spTgt spid="3">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linds(horizontal)">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41350" y="1776413"/>
            <a:ext cx="7519988" cy="2576512"/>
          </a:xfrm>
        </p:spPr>
        <p:txBody>
          <a:bodyPr/>
          <a:lstStyle/>
          <a:p>
            <a:pPr algn="ctr" eaLnBrk="1" hangingPunct="1">
              <a:defRPr/>
            </a:pPr>
            <a:r>
              <a:rPr lang="en-US" dirty="0" smtClean="0">
                <a:effectLst>
                  <a:outerShdw blurRad="38100" dist="38100" dir="2700000" algn="tl">
                    <a:srgbClr val="C0C0C0"/>
                  </a:outerShdw>
                </a:effectLst>
                <a:ea typeface="ＭＳ Ｐゴシック" pitchFamily="34" charset="-128"/>
              </a:rPr>
              <a:t>Deconstructing </a:t>
            </a:r>
            <a:br>
              <a:rPr lang="en-US" dirty="0" smtClean="0">
                <a:effectLst>
                  <a:outerShdw blurRad="38100" dist="38100" dir="2700000" algn="tl">
                    <a:srgbClr val="C0C0C0"/>
                  </a:outerShdw>
                </a:effectLst>
                <a:ea typeface="ＭＳ Ｐゴシック" pitchFamily="34" charset="-128"/>
              </a:rPr>
            </a:br>
            <a:r>
              <a:rPr lang="en-US" dirty="0" smtClean="0">
                <a:effectLst>
                  <a:outerShdw blurRad="38100" dist="38100" dir="2700000" algn="tl">
                    <a:srgbClr val="C0C0C0"/>
                  </a:outerShdw>
                </a:effectLst>
                <a:ea typeface="ＭＳ Ｐゴシック" pitchFamily="34" charset="-128"/>
              </a:rPr>
              <a:t>the</a:t>
            </a:r>
            <a:br>
              <a:rPr lang="en-US" dirty="0" smtClean="0">
                <a:effectLst>
                  <a:outerShdw blurRad="38100" dist="38100" dir="2700000" algn="tl">
                    <a:srgbClr val="C0C0C0"/>
                  </a:outerShdw>
                </a:effectLst>
                <a:ea typeface="ＭＳ Ｐゴシック" pitchFamily="34" charset="-128"/>
              </a:rPr>
            </a:br>
            <a:r>
              <a:rPr lang="en-US" dirty="0" smtClean="0">
                <a:effectLst>
                  <a:outerShdw blurRad="38100" dist="38100" dir="2700000" algn="tl">
                    <a:srgbClr val="C0C0C0"/>
                  </a:outerShdw>
                </a:effectLst>
                <a:ea typeface="ＭＳ Ｐゴシック" pitchFamily="34" charset="-128"/>
              </a:rPr>
              <a:t>Architecture and Structures</a:t>
            </a:r>
            <a:br>
              <a:rPr lang="en-US" dirty="0" smtClean="0">
                <a:effectLst>
                  <a:outerShdw blurRad="38100" dist="38100" dir="2700000" algn="tl">
                    <a:srgbClr val="C0C0C0"/>
                  </a:outerShdw>
                </a:effectLst>
                <a:ea typeface="ＭＳ Ｐゴシック" pitchFamily="34" charset="-128"/>
              </a:rPr>
            </a:br>
            <a:r>
              <a:rPr lang="en-US" dirty="0" smtClean="0">
                <a:effectLst>
                  <a:outerShdw blurRad="38100" dist="38100" dir="2700000" algn="tl">
                    <a:srgbClr val="C0C0C0"/>
                  </a:outerShdw>
                </a:effectLst>
                <a:ea typeface="ＭＳ Ｐゴシック" pitchFamily="34" charset="-128"/>
              </a:rPr>
              <a:t>of the</a:t>
            </a:r>
            <a:br>
              <a:rPr lang="en-US" dirty="0" smtClean="0">
                <a:effectLst>
                  <a:outerShdw blurRad="38100" dist="38100" dir="2700000" algn="tl">
                    <a:srgbClr val="C0C0C0"/>
                  </a:outerShdw>
                </a:effectLst>
                <a:ea typeface="ＭＳ Ｐゴシック" pitchFamily="34" charset="-128"/>
              </a:rPr>
            </a:br>
            <a:r>
              <a:rPr lang="en-US" dirty="0" smtClean="0">
                <a:effectLst>
                  <a:outerShdw blurRad="38100" dist="38100" dir="2700000" algn="tl">
                    <a:srgbClr val="C0C0C0"/>
                  </a:outerShdw>
                </a:effectLst>
                <a:ea typeface="ＭＳ Ｐゴシック" pitchFamily="34" charset="-128"/>
              </a:rPr>
              <a:t>Common Core State Standards</a:t>
            </a:r>
          </a:p>
        </p:txBody>
      </p:sp>
      <p:sp>
        <p:nvSpPr>
          <p:cNvPr id="15363"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0F506228-F7A6-4819-913E-FF0F25AC526B}" type="slidenum">
              <a:rPr lang="en-US" sz="1400" smtClean="0">
                <a:solidFill>
                  <a:schemeClr val="bg1"/>
                </a:solidFill>
              </a:rPr>
              <a:pPr/>
              <a:t>11</a:t>
            </a:fld>
            <a:endParaRPr lang="en-US" sz="1400" smtClean="0">
              <a:solidFill>
                <a:schemeClr val="bg1"/>
              </a:solidFill>
            </a:endParaRPr>
          </a:p>
        </p:txBody>
      </p:sp>
      <p:sp>
        <p:nvSpPr>
          <p:cNvPr id="15364" name="TextBox 5"/>
          <p:cNvSpPr txBox="1">
            <a:spLocks noChangeArrowheads="1"/>
          </p:cNvSpPr>
          <p:nvPr/>
        </p:nvSpPr>
        <p:spPr bwMode="auto">
          <a:xfrm>
            <a:off x="5514975" y="5768975"/>
            <a:ext cx="332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lgn="ctr"/>
            <a:r>
              <a:rPr lang="en-US" sz="2000"/>
              <a:t>http://corestandards.org/</a:t>
            </a:r>
          </a:p>
        </p:txBody>
      </p:sp>
      <p:pic>
        <p:nvPicPr>
          <p:cNvPr id="15365" name="Picture 4">
            <a:hlinkClick r:id="rId3"/>
          </p:cNvPr>
          <p:cNvPicPr>
            <a:picLocks noChangeAspect="1"/>
          </p:cNvPicPr>
          <p:nvPr/>
        </p:nvPicPr>
        <p:blipFill>
          <a:blip r:embed="rId4">
            <a:extLst>
              <a:ext uri="{28A0092B-C50C-407E-A947-70E740481C1C}">
                <a14:useLocalDpi xmlns:a14="http://schemas.microsoft.com/office/drawing/2010/main" val="0"/>
              </a:ext>
            </a:extLst>
          </a:blip>
          <a:srcRect l="545" t="4372" r="2650" b="8217"/>
          <a:stretch>
            <a:fillRect/>
          </a:stretch>
        </p:blipFill>
        <p:spPr bwMode="auto">
          <a:xfrm>
            <a:off x="5514975" y="4645025"/>
            <a:ext cx="3348038"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5231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Guiding Question:</a:t>
            </a:r>
            <a:endParaRPr lang="en-US" dirty="0">
              <a:ea typeface="ＭＳ Ｐゴシック" pitchFamily="-112" charset="-128"/>
            </a:endParaRPr>
          </a:p>
        </p:txBody>
      </p:sp>
      <p:sp>
        <p:nvSpPr>
          <p:cNvPr id="3" name="Content Placeholder 2"/>
          <p:cNvSpPr>
            <a:spLocks noGrp="1"/>
          </p:cNvSpPr>
          <p:nvPr>
            <p:ph idx="1"/>
          </p:nvPr>
        </p:nvSpPr>
        <p:spPr>
          <a:xfrm>
            <a:off x="457200" y="1276350"/>
            <a:ext cx="5453063" cy="5121275"/>
          </a:xfrm>
        </p:spPr>
        <p:txBody>
          <a:bodyPr>
            <a:normAutofit lnSpcReduction="10000"/>
          </a:bodyPr>
          <a:lstStyle/>
          <a:p>
            <a:pPr>
              <a:defRPr/>
            </a:pPr>
            <a:r>
              <a:rPr lang="en-US" sz="3600" dirty="0" smtClean="0">
                <a:ea typeface="ＭＳ Ｐゴシック" pitchFamily="-112" charset="-128"/>
              </a:rPr>
              <a:t>How do you engage students in reading and responding to complex texts in your discipline?</a:t>
            </a:r>
          </a:p>
          <a:p>
            <a:pPr marL="0" indent="0">
              <a:buFont typeface="Wingdings" pitchFamily="2" charset="2"/>
              <a:buNone/>
              <a:defRPr/>
            </a:pPr>
            <a:endParaRPr lang="en-US" sz="3600" dirty="0">
              <a:ea typeface="ＭＳ Ｐゴシック" pitchFamily="-112" charset="-128"/>
            </a:endParaRPr>
          </a:p>
          <a:p>
            <a:pPr marL="0" indent="0">
              <a:buFont typeface="Wingdings" pitchFamily="2" charset="2"/>
              <a:buNone/>
              <a:defRPr/>
            </a:pPr>
            <a:r>
              <a:rPr lang="en-US" sz="3600" dirty="0" smtClean="0">
                <a:ea typeface="ＭＳ Ｐゴシック" pitchFamily="-112" charset="-128"/>
              </a:rPr>
              <a:t>Let’s examine one standard across grade levels.   </a:t>
            </a:r>
            <a:endParaRPr lang="en-US" sz="3600" dirty="0">
              <a:ea typeface="ＭＳ Ｐゴシック" pitchFamily="-112" charset="-128"/>
            </a:endParaRPr>
          </a:p>
        </p:txBody>
      </p:sp>
      <p:pic>
        <p:nvPicPr>
          <p:cNvPr id="16388" name="Picture 24" descr="Questioning"/>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45225" y="2484438"/>
            <a:ext cx="1874838"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5518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a:spLocks noChangeArrowheads="1"/>
          </p:cNvSpPr>
          <p:nvPr/>
        </p:nvSpPr>
        <p:spPr bwMode="auto">
          <a:xfrm>
            <a:off x="1222375" y="5548313"/>
            <a:ext cx="3849688" cy="438150"/>
          </a:xfrm>
          <a:prstGeom prst="rect">
            <a:avLst/>
          </a:prstGeom>
          <a:solidFill>
            <a:srgbClr val="FFFF99"/>
          </a:solidFill>
          <a:ln w="9525" algn="ctr">
            <a:solidFill>
              <a:srgbClr val="FFFFFF"/>
            </a:solidFill>
            <a:round/>
            <a:headEnd/>
            <a:tailEnd/>
          </a:ln>
        </p:spPr>
        <p:txBody>
          <a:bodyPr/>
          <a:lstStyle/>
          <a:p>
            <a:pPr eaLnBrk="0" hangingPunct="0"/>
            <a:endParaRPr lang="en-US"/>
          </a:p>
        </p:txBody>
      </p:sp>
      <p:sp>
        <p:nvSpPr>
          <p:cNvPr id="17" name="Rectangle 16"/>
          <p:cNvSpPr>
            <a:spLocks noChangeArrowheads="1"/>
          </p:cNvSpPr>
          <p:nvPr/>
        </p:nvSpPr>
        <p:spPr bwMode="auto">
          <a:xfrm>
            <a:off x="1222375" y="5178425"/>
            <a:ext cx="5907088" cy="392113"/>
          </a:xfrm>
          <a:prstGeom prst="rect">
            <a:avLst/>
          </a:prstGeom>
          <a:solidFill>
            <a:srgbClr val="FFFF99"/>
          </a:solidFill>
          <a:ln w="9525" algn="ctr">
            <a:solidFill>
              <a:srgbClr val="FFFFFF"/>
            </a:solidFill>
            <a:round/>
            <a:headEnd/>
            <a:tailEnd/>
          </a:ln>
        </p:spPr>
        <p:txBody>
          <a:bodyPr/>
          <a:lstStyle/>
          <a:p>
            <a:pPr eaLnBrk="0" hangingPunct="0"/>
            <a:endParaRPr lang="en-US"/>
          </a:p>
        </p:txBody>
      </p:sp>
      <p:sp>
        <p:nvSpPr>
          <p:cNvPr id="13" name="Rectangle 12"/>
          <p:cNvSpPr>
            <a:spLocks noChangeArrowheads="1"/>
          </p:cNvSpPr>
          <p:nvPr/>
        </p:nvSpPr>
        <p:spPr bwMode="auto">
          <a:xfrm>
            <a:off x="6005513" y="4772025"/>
            <a:ext cx="1541462" cy="398463"/>
          </a:xfrm>
          <a:prstGeom prst="rect">
            <a:avLst/>
          </a:prstGeom>
          <a:solidFill>
            <a:srgbClr val="FFFF99"/>
          </a:solidFill>
          <a:ln w="9525" algn="ctr">
            <a:solidFill>
              <a:srgbClr val="FFFFFF"/>
            </a:solidFill>
            <a:round/>
            <a:headEnd/>
            <a:tailEnd/>
          </a:ln>
        </p:spPr>
        <p:txBody>
          <a:bodyPr/>
          <a:lstStyle/>
          <a:p>
            <a:pPr eaLnBrk="0" hangingPunct="0"/>
            <a:endParaRPr lang="en-US"/>
          </a:p>
        </p:txBody>
      </p:sp>
      <p:sp>
        <p:nvSpPr>
          <p:cNvPr id="3" name="Content Placeholder 2"/>
          <p:cNvSpPr>
            <a:spLocks noGrp="1"/>
          </p:cNvSpPr>
          <p:nvPr>
            <p:ph sz="half" idx="1"/>
          </p:nvPr>
        </p:nvSpPr>
        <p:spPr>
          <a:xfrm>
            <a:off x="457200" y="2590800"/>
            <a:ext cx="8034338" cy="3810000"/>
          </a:xfrm>
          <a:ln>
            <a:solidFill>
              <a:schemeClr val="accent1"/>
            </a:solidFill>
          </a:ln>
        </p:spPr>
        <p:txBody>
          <a:bodyPr/>
          <a:lstStyle/>
          <a:p>
            <a:pPr algn="ctr">
              <a:spcBef>
                <a:spcPct val="0"/>
              </a:spcBef>
              <a:spcAft>
                <a:spcPts val="600"/>
              </a:spcAft>
              <a:buFont typeface="Wingdings 2" pitchFamily="18" charset="2"/>
              <a:buNone/>
              <a:defRPr/>
            </a:pPr>
            <a:r>
              <a:rPr lang="en-US" sz="2000" b="1" u="sng" dirty="0" smtClean="0">
                <a:ea typeface="ＭＳ Ｐゴシック" pitchFamily="34" charset="-128"/>
              </a:rPr>
              <a:t>Grade and Standard</a:t>
            </a:r>
            <a:endParaRPr lang="en-US" sz="1200" b="1" u="sng" dirty="0" smtClean="0">
              <a:ea typeface="ＭＳ Ｐゴシック" pitchFamily="34" charset="-128"/>
            </a:endParaRPr>
          </a:p>
          <a:p>
            <a:pPr algn="ctr">
              <a:spcBef>
                <a:spcPct val="0"/>
              </a:spcBef>
              <a:spcAft>
                <a:spcPts val="600"/>
              </a:spcAft>
              <a:buFont typeface="Wingdings 2" pitchFamily="18" charset="2"/>
              <a:buNone/>
              <a:defRPr/>
            </a:pPr>
            <a:endParaRPr lang="en-US" sz="1050" b="1" dirty="0" smtClean="0">
              <a:ea typeface="ＭＳ Ｐゴシック" pitchFamily="34" charset="-128"/>
            </a:endParaRPr>
          </a:p>
          <a:p>
            <a:pPr marL="744538" indent="-744538" eaLnBrk="1" fontAlgn="t" hangingPunct="1">
              <a:spcBef>
                <a:spcPct val="0"/>
              </a:spcBef>
              <a:spcAft>
                <a:spcPts val="600"/>
              </a:spcAft>
              <a:buFont typeface="Wingdings 2" pitchFamily="18" charset="2"/>
              <a:buNone/>
              <a:defRPr/>
            </a:pPr>
            <a:r>
              <a:rPr lang="en-US" sz="2400" b="1" dirty="0" smtClean="0">
                <a:ea typeface="ＭＳ Ｐゴシック" pitchFamily="34" charset="-128"/>
              </a:rPr>
              <a:t>K </a:t>
            </a:r>
            <a:r>
              <a:rPr lang="en-US" sz="2400" dirty="0" smtClean="0">
                <a:ea typeface="ＭＳ Ｐゴシック" pitchFamily="34" charset="-128"/>
              </a:rPr>
              <a:t>- </a:t>
            </a:r>
            <a:r>
              <a:rPr lang="en-US" sz="1800" dirty="0" smtClean="0">
                <a:ea typeface="ＭＳ Ｐゴシック" pitchFamily="34" charset="-128"/>
              </a:rPr>
              <a:t>	</a:t>
            </a:r>
            <a:r>
              <a:rPr lang="en-US" sz="2400" dirty="0" smtClean="0">
                <a:ea typeface="ＭＳ Ｐゴシック" pitchFamily="34" charset="-128"/>
              </a:rPr>
              <a:t>With prompting and support, ask and answer questions about key details in a text.</a:t>
            </a:r>
          </a:p>
          <a:p>
            <a:pPr marL="744538" indent="-744538" eaLnBrk="1" fontAlgn="t" hangingPunct="1">
              <a:spcBef>
                <a:spcPct val="0"/>
              </a:spcBef>
              <a:spcAft>
                <a:spcPts val="600"/>
              </a:spcAft>
              <a:buFont typeface="Wingdings 2" pitchFamily="18" charset="2"/>
              <a:buNone/>
              <a:defRPr/>
            </a:pPr>
            <a:r>
              <a:rPr lang="en-US" sz="2400" b="1" dirty="0" smtClean="0">
                <a:ea typeface="ＭＳ Ｐゴシック" pitchFamily="34" charset="-128"/>
              </a:rPr>
              <a:t>1</a:t>
            </a:r>
            <a:r>
              <a:rPr lang="en-US" sz="2400" b="1" baseline="30000" dirty="0" smtClean="0">
                <a:ea typeface="ＭＳ Ｐゴシック" pitchFamily="34" charset="-128"/>
              </a:rPr>
              <a:t>st</a:t>
            </a:r>
            <a:r>
              <a:rPr lang="en-US" sz="2400" b="1" dirty="0" smtClean="0">
                <a:ea typeface="ＭＳ Ｐゴシック" pitchFamily="34" charset="-128"/>
              </a:rPr>
              <a:t>	</a:t>
            </a:r>
            <a:r>
              <a:rPr lang="en-US" sz="2400" dirty="0" smtClean="0">
                <a:ea typeface="ＭＳ Ｐゴシック" pitchFamily="34" charset="-128"/>
              </a:rPr>
              <a:t>Ask and answer questions about key details in a text. </a:t>
            </a:r>
          </a:p>
          <a:p>
            <a:pPr marL="744538" indent="-744538" eaLnBrk="1" fontAlgn="t" hangingPunct="1">
              <a:spcBef>
                <a:spcPct val="0"/>
              </a:spcBef>
              <a:spcAft>
                <a:spcPts val="600"/>
              </a:spcAft>
              <a:buFont typeface="Wingdings 2" pitchFamily="18" charset="2"/>
              <a:buNone/>
              <a:defRPr/>
            </a:pPr>
            <a:r>
              <a:rPr lang="en-US" sz="2400" b="1" dirty="0" smtClean="0">
                <a:ea typeface="ＭＳ Ｐゴシック" pitchFamily="34" charset="-128"/>
              </a:rPr>
              <a:t>2</a:t>
            </a:r>
            <a:r>
              <a:rPr lang="en-US" sz="2400" b="1" baseline="30000" dirty="0" smtClean="0">
                <a:ea typeface="ＭＳ Ｐゴシック" pitchFamily="34" charset="-128"/>
              </a:rPr>
              <a:t>nd</a:t>
            </a:r>
            <a:r>
              <a:rPr lang="en-US" sz="2400" dirty="0" smtClean="0">
                <a:ea typeface="ＭＳ Ｐゴシック" pitchFamily="34" charset="-128"/>
              </a:rPr>
              <a:t> </a:t>
            </a:r>
            <a:r>
              <a:rPr lang="en-US" sz="2400" dirty="0">
                <a:ea typeface="ＭＳ Ｐゴシック" pitchFamily="34" charset="-128"/>
              </a:rPr>
              <a:t>	</a:t>
            </a:r>
            <a:r>
              <a:rPr lang="en-US" sz="2400" dirty="0" smtClean="0">
                <a:ea typeface="ＭＳ Ｐゴシック" pitchFamily="34" charset="-128"/>
              </a:rPr>
              <a:t>Ask and answer such questions </a:t>
            </a:r>
            <a:r>
              <a:rPr lang="en-US" sz="2400" b="1" i="1" u="sng" dirty="0" smtClean="0">
                <a:ea typeface="ＭＳ Ｐゴシック" pitchFamily="34" charset="-128"/>
              </a:rPr>
              <a:t>as who, what, where, when, why and how to demonstrate understanding of key details </a:t>
            </a:r>
            <a:r>
              <a:rPr lang="en-US" sz="2400" dirty="0" smtClean="0">
                <a:ea typeface="ＭＳ Ｐゴシック" pitchFamily="34" charset="-128"/>
              </a:rPr>
              <a:t>in a text.</a:t>
            </a:r>
          </a:p>
          <a:p>
            <a:pPr eaLnBrk="1" fontAlgn="t" hangingPunct="1">
              <a:spcAft>
                <a:spcPts val="600"/>
              </a:spcAft>
              <a:buFont typeface="Wingdings 2" pitchFamily="18" charset="2"/>
              <a:buNone/>
              <a:defRPr/>
            </a:pPr>
            <a:endParaRPr lang="en-US" sz="1800" dirty="0" smtClean="0">
              <a:ea typeface="ＭＳ Ｐゴシック" pitchFamily="34" charset="-128"/>
            </a:endParaRPr>
          </a:p>
          <a:p>
            <a:pPr eaLnBrk="1" fontAlgn="t" hangingPunct="1">
              <a:spcAft>
                <a:spcPts val="600"/>
              </a:spcAft>
              <a:defRPr/>
            </a:pPr>
            <a:endParaRPr lang="en-US" sz="1800" dirty="0" smtClean="0">
              <a:ea typeface="ＭＳ Ｐゴシック" pitchFamily="34" charset="-128"/>
            </a:endParaRPr>
          </a:p>
          <a:p>
            <a:pPr eaLnBrk="1" fontAlgn="t" hangingPunct="1">
              <a:spcAft>
                <a:spcPts val="600"/>
              </a:spcAft>
              <a:defRPr/>
            </a:pPr>
            <a:endParaRPr lang="en-US" sz="1800" dirty="0" smtClean="0">
              <a:ea typeface="ＭＳ Ｐゴシック" pitchFamily="34" charset="-128"/>
            </a:endParaRPr>
          </a:p>
          <a:p>
            <a:pPr eaLnBrk="1" fontAlgn="t" hangingPunct="1">
              <a:spcAft>
                <a:spcPts val="600"/>
              </a:spcAft>
              <a:defRPr/>
            </a:pPr>
            <a:endParaRPr lang="en-US" sz="1800" b="1" dirty="0" smtClean="0">
              <a:ea typeface="ＭＳ Ｐゴシック" pitchFamily="34" charset="-128"/>
            </a:endParaRPr>
          </a:p>
          <a:p>
            <a:pPr>
              <a:spcAft>
                <a:spcPts val="600"/>
              </a:spcAft>
              <a:defRPr/>
            </a:pPr>
            <a:endParaRPr lang="en-US" sz="1800" b="1" dirty="0" smtClean="0">
              <a:ea typeface="ＭＳ Ｐゴシック" pitchFamily="34" charset="-128"/>
            </a:endParaRPr>
          </a:p>
        </p:txBody>
      </p:sp>
      <p:sp>
        <p:nvSpPr>
          <p:cNvPr id="81925" name="TextBox 5"/>
          <p:cNvSpPr txBox="1">
            <a:spLocks noChangeArrowheads="1"/>
          </p:cNvSpPr>
          <p:nvPr/>
        </p:nvSpPr>
        <p:spPr bwMode="auto">
          <a:xfrm>
            <a:off x="1814513" y="434975"/>
            <a:ext cx="6872287" cy="1446213"/>
          </a:xfrm>
          <a:prstGeom prst="rect">
            <a:avLst/>
          </a:prstGeom>
          <a:noFill/>
          <a:ln w="9525">
            <a:noFill/>
            <a:miter lim="800000"/>
            <a:headEnd/>
            <a:tailEnd/>
          </a:ln>
        </p:spPr>
        <p:txBody>
          <a:bodyPr>
            <a:spAutoFit/>
          </a:bodyPr>
          <a:lstStyle/>
          <a:p>
            <a:pPr eaLnBrk="0" hangingPunct="0">
              <a:defRPr/>
            </a:pPr>
            <a:r>
              <a:rPr lang="en-US" sz="3200" b="1" dirty="0">
                <a:solidFill>
                  <a:srgbClr val="A50021"/>
                </a:solidFill>
                <a:effectLst>
                  <a:outerShdw blurRad="38100" dist="38100" dir="2700000" algn="tl">
                    <a:srgbClr val="000000">
                      <a:alpha val="43137"/>
                    </a:srgbClr>
                  </a:outerShdw>
                </a:effectLst>
                <a:latin typeface="AGaramond Semibold" charset="0"/>
                <a:ea typeface="ＭＳ Ｐゴシック" pitchFamily="34" charset="-128"/>
                <a:cs typeface="+mn-cs"/>
              </a:rPr>
              <a:t>Deconstructing Reading Anchor Standard One </a:t>
            </a:r>
            <a:br>
              <a:rPr lang="en-US" sz="3200" b="1" dirty="0">
                <a:solidFill>
                  <a:srgbClr val="A50021"/>
                </a:solidFill>
                <a:effectLst>
                  <a:outerShdw blurRad="38100" dist="38100" dir="2700000" algn="tl">
                    <a:srgbClr val="000000">
                      <a:alpha val="43137"/>
                    </a:srgbClr>
                  </a:outerShdw>
                </a:effectLst>
                <a:latin typeface="AGaramond Semibold" charset="0"/>
                <a:ea typeface="ＭＳ Ｐゴシック" pitchFamily="34" charset="-128"/>
                <a:cs typeface="+mn-cs"/>
              </a:rPr>
            </a:br>
            <a:endParaRPr lang="en-US" sz="2400" b="1" dirty="0">
              <a:effectLst>
                <a:outerShdw blurRad="38100" dist="38100" dir="2700000" algn="tl">
                  <a:srgbClr val="000000">
                    <a:alpha val="43137"/>
                  </a:srgbClr>
                </a:outerShdw>
              </a:effectLst>
              <a:latin typeface="AGaramond Semibold" charset="0"/>
              <a:ea typeface="ＭＳ Ｐゴシック" pitchFamily="34" charset="-128"/>
              <a:cs typeface="+mn-cs"/>
            </a:endParaRPr>
          </a:p>
        </p:txBody>
      </p:sp>
      <p:sp>
        <p:nvSpPr>
          <p:cNvPr id="17415" name="TextBox 6"/>
          <p:cNvSpPr txBox="1">
            <a:spLocks noChangeArrowheads="1"/>
          </p:cNvSpPr>
          <p:nvPr/>
        </p:nvSpPr>
        <p:spPr bwMode="auto">
          <a:xfrm>
            <a:off x="261938" y="1458913"/>
            <a:ext cx="84359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r>
              <a:rPr lang="en-US" sz="2200">
                <a:solidFill>
                  <a:srgbClr val="A50021"/>
                </a:solidFill>
              </a:rPr>
              <a:t>Read closely to determine what the text says explicitly and to make logical inferences from it; cite specific textual evidence when writing or speaking to support conclusions drawn from the text.</a:t>
            </a:r>
            <a:endParaRPr lang="en-US" sz="2200"/>
          </a:p>
        </p:txBody>
      </p:sp>
      <p:sp>
        <p:nvSpPr>
          <p:cNvPr id="17416" name="Slide Number Placeholder 6"/>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9C70C716-DD8D-4EBE-B4FC-4E0FA35DB7D9}" type="slidenum">
              <a:rPr lang="en-US" sz="1400" smtClean="0">
                <a:solidFill>
                  <a:schemeClr val="bg1"/>
                </a:solidFill>
              </a:rPr>
              <a:pPr/>
              <a:t>13</a:t>
            </a:fld>
            <a:endParaRPr lang="en-US" sz="1400" smtClean="0">
              <a:solidFill>
                <a:schemeClr val="bg1"/>
              </a:solidFill>
            </a:endParaRPr>
          </a:p>
        </p:txBody>
      </p:sp>
      <p:sp>
        <p:nvSpPr>
          <p:cNvPr id="12" name="TextBox 11"/>
          <p:cNvSpPr txBox="1"/>
          <p:nvPr/>
        </p:nvSpPr>
        <p:spPr>
          <a:xfrm>
            <a:off x="2238703" y="4420805"/>
            <a:ext cx="2590800" cy="461665"/>
          </a:xfrm>
          <a:prstGeom prst="rect">
            <a:avLst/>
          </a:prstGeom>
          <a:solidFill>
            <a:srgbClr val="FFFF99"/>
          </a:solidFill>
          <a:ln>
            <a:noFill/>
          </a:ln>
        </p:spPr>
        <p:txBody>
          <a:bodyPr wrap="square">
            <a:spAutoFit/>
          </a:bodyPr>
          <a:lstStyle/>
          <a:p>
            <a:pPr algn="ctr" eaLnBrk="0" hangingPunct="0">
              <a:defRPr/>
            </a:pPr>
            <a:r>
              <a:rPr lang="en-US" sz="2400" b="1" i="1" u="sng" dirty="0">
                <a:solidFill>
                  <a:schemeClr val="accent2">
                    <a:lumMod val="10000"/>
                  </a:schemeClr>
                </a:solidFill>
                <a:latin typeface="AGaramond Semibold" charset="0"/>
                <a:ea typeface="ＭＳ Ｐゴシック" pitchFamily="34" charset="-128"/>
                <a:cs typeface="+mn-cs"/>
              </a:rPr>
              <a:t>(No prompting)</a:t>
            </a:r>
          </a:p>
        </p:txBody>
      </p:sp>
    </p:spTree>
    <p:extLst>
      <p:ext uri="{BB962C8B-B14F-4D97-AF65-F5344CB8AC3E}">
        <p14:creationId xmlns:p14="http://schemas.microsoft.com/office/powerpoint/2010/main" val="163297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dissolve">
                                      <p:cBhvr>
                                        <p:cTn id="27" dur="500"/>
                                        <p:tgtEl>
                                          <p:spTgt spid="18"/>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dissolv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P spid="13"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299034" y="4377981"/>
            <a:ext cx="778166" cy="369332"/>
          </a:xfrm>
          <a:prstGeom prst="rect">
            <a:avLst/>
          </a:prstGeom>
          <a:solidFill>
            <a:srgbClr val="FFFF00"/>
          </a:solidFill>
        </p:spPr>
        <p:txBody>
          <a:bodyPr wrap="square" rtlCol="0">
            <a:spAutoFit/>
          </a:bodyPr>
          <a:lstStyle/>
          <a:p>
            <a:endParaRPr lang="en-US" dirty="0"/>
          </a:p>
        </p:txBody>
      </p:sp>
      <p:sp>
        <p:nvSpPr>
          <p:cNvPr id="9" name="TextBox 8"/>
          <p:cNvSpPr txBox="1"/>
          <p:nvPr/>
        </p:nvSpPr>
        <p:spPr>
          <a:xfrm>
            <a:off x="7162800" y="4017422"/>
            <a:ext cx="1175331" cy="383127"/>
          </a:xfrm>
          <a:prstGeom prst="rect">
            <a:avLst/>
          </a:prstGeom>
          <a:solidFill>
            <a:srgbClr val="FFFF00"/>
          </a:solidFill>
        </p:spPr>
        <p:txBody>
          <a:bodyPr wrap="square" rtlCol="0">
            <a:spAutoFit/>
          </a:bodyPr>
          <a:lstStyle/>
          <a:p>
            <a:endParaRPr lang="en-US" dirty="0"/>
          </a:p>
        </p:txBody>
      </p:sp>
      <p:sp>
        <p:nvSpPr>
          <p:cNvPr id="8" name="TextBox 7"/>
          <p:cNvSpPr txBox="1"/>
          <p:nvPr/>
        </p:nvSpPr>
        <p:spPr>
          <a:xfrm>
            <a:off x="1304925" y="4583668"/>
            <a:ext cx="6086475" cy="718066"/>
          </a:xfrm>
          <a:prstGeom prst="rect">
            <a:avLst/>
          </a:prstGeom>
          <a:solidFill>
            <a:srgbClr val="FFFF00"/>
          </a:solidFill>
        </p:spPr>
        <p:txBody>
          <a:bodyPr wrap="square" rtlCol="0">
            <a:spAutoFit/>
          </a:bodyPr>
          <a:lstStyle/>
          <a:p>
            <a:endParaRPr lang="en-US" dirty="0"/>
          </a:p>
        </p:txBody>
      </p:sp>
      <p:sp>
        <p:nvSpPr>
          <p:cNvPr id="7" name="TextBox 6"/>
          <p:cNvSpPr txBox="1"/>
          <p:nvPr/>
        </p:nvSpPr>
        <p:spPr>
          <a:xfrm>
            <a:off x="1304925" y="4076700"/>
            <a:ext cx="4562475" cy="647700"/>
          </a:xfrm>
          <a:prstGeom prst="rect">
            <a:avLst/>
          </a:prstGeom>
          <a:solidFill>
            <a:srgbClr val="FFFF00"/>
          </a:solidFill>
        </p:spPr>
        <p:txBody>
          <a:bodyPr wrap="square" rtlCol="0">
            <a:spAutoFit/>
          </a:bodyPr>
          <a:lstStyle/>
          <a:p>
            <a:endParaRPr lang="en-US" dirty="0"/>
          </a:p>
        </p:txBody>
      </p:sp>
      <p:sp>
        <p:nvSpPr>
          <p:cNvPr id="5" name="TextBox 4"/>
          <p:cNvSpPr txBox="1"/>
          <p:nvPr/>
        </p:nvSpPr>
        <p:spPr>
          <a:xfrm>
            <a:off x="4038600" y="3276600"/>
            <a:ext cx="3886200" cy="369332"/>
          </a:xfrm>
          <a:prstGeom prst="rect">
            <a:avLst/>
          </a:prstGeom>
          <a:solidFill>
            <a:srgbClr val="FFFF00"/>
          </a:solidFill>
        </p:spPr>
        <p:txBody>
          <a:bodyPr wrap="square" rtlCol="0">
            <a:spAutoFit/>
          </a:bodyPr>
          <a:lstStyle/>
          <a:p>
            <a:endParaRPr lang="en-US" dirty="0"/>
          </a:p>
        </p:txBody>
      </p:sp>
      <p:sp>
        <p:nvSpPr>
          <p:cNvPr id="4" name="TextBox 3"/>
          <p:cNvSpPr txBox="1"/>
          <p:nvPr/>
        </p:nvSpPr>
        <p:spPr>
          <a:xfrm>
            <a:off x="1304925" y="5073134"/>
            <a:ext cx="2590800" cy="369332"/>
          </a:xfrm>
          <a:prstGeom prst="rect">
            <a:avLst/>
          </a:prstGeom>
          <a:solidFill>
            <a:srgbClr val="FFFF00"/>
          </a:solidFill>
        </p:spPr>
        <p:txBody>
          <a:bodyPr wrap="square" rtlCol="0">
            <a:spAutoFit/>
          </a:bodyPr>
          <a:lstStyle/>
          <a:p>
            <a:endParaRPr lang="en-US" dirty="0"/>
          </a:p>
        </p:txBody>
      </p:sp>
      <p:sp>
        <p:nvSpPr>
          <p:cNvPr id="2" name="TextBox 1"/>
          <p:cNvSpPr txBox="1"/>
          <p:nvPr/>
        </p:nvSpPr>
        <p:spPr>
          <a:xfrm>
            <a:off x="1447800" y="3695700"/>
            <a:ext cx="5943600" cy="381000"/>
          </a:xfrm>
          <a:prstGeom prst="rect">
            <a:avLst/>
          </a:prstGeom>
          <a:solidFill>
            <a:srgbClr val="FFFF00"/>
          </a:solidFill>
        </p:spPr>
        <p:txBody>
          <a:bodyPr wrap="square" rtlCol="0">
            <a:spAutoFit/>
          </a:bodyPr>
          <a:lstStyle/>
          <a:p>
            <a:endParaRPr lang="en-US" dirty="0"/>
          </a:p>
        </p:txBody>
      </p:sp>
      <p:sp>
        <p:nvSpPr>
          <p:cNvPr id="3" name="Content Placeholder 2"/>
          <p:cNvSpPr>
            <a:spLocks noGrp="1"/>
          </p:cNvSpPr>
          <p:nvPr>
            <p:ph sz="half" idx="1"/>
          </p:nvPr>
        </p:nvSpPr>
        <p:spPr>
          <a:xfrm>
            <a:off x="533400" y="1277938"/>
            <a:ext cx="7619999" cy="5276850"/>
          </a:xfrm>
          <a:ln>
            <a:noFill/>
          </a:ln>
        </p:spPr>
        <p:txBody>
          <a:bodyPr>
            <a:normAutofit lnSpcReduction="10000"/>
          </a:bodyPr>
          <a:lstStyle/>
          <a:p>
            <a:pPr eaLnBrk="1" fontAlgn="t" hangingPunct="1">
              <a:spcBef>
                <a:spcPct val="0"/>
              </a:spcBef>
              <a:buFont typeface="Wingdings 2" pitchFamily="18" charset="2"/>
              <a:buNone/>
              <a:defRPr/>
            </a:pPr>
            <a:endParaRPr lang="en-US" sz="1600" dirty="0" smtClean="0">
              <a:ea typeface="ＭＳ Ｐゴシック" pitchFamily="34" charset="-128"/>
            </a:endParaRPr>
          </a:p>
          <a:p>
            <a:pPr marL="744538" indent="-744538" eaLnBrk="1" fontAlgn="t" hangingPunct="1">
              <a:spcBef>
                <a:spcPct val="0"/>
              </a:spcBef>
              <a:spcAft>
                <a:spcPts val="600"/>
              </a:spcAft>
              <a:buFont typeface="Wingdings 2" pitchFamily="18" charset="2"/>
              <a:buNone/>
              <a:defRPr/>
            </a:pPr>
            <a:r>
              <a:rPr lang="en-US" sz="2400" dirty="0" smtClean="0">
                <a:ea typeface="ＭＳ Ｐゴシック" pitchFamily="34" charset="-128"/>
              </a:rPr>
              <a:t>2</a:t>
            </a:r>
            <a:r>
              <a:rPr lang="en-US" sz="2400" baseline="30000" dirty="0" smtClean="0">
                <a:ea typeface="ＭＳ Ｐゴシック" pitchFamily="34" charset="-128"/>
              </a:rPr>
              <a:t>nd</a:t>
            </a:r>
            <a:r>
              <a:rPr lang="en-US" sz="2400" dirty="0" smtClean="0">
                <a:ea typeface="ＭＳ Ｐゴシック" pitchFamily="34" charset="-128"/>
              </a:rPr>
              <a:t> 	Ask and answer such questions as </a:t>
            </a:r>
            <a:r>
              <a:rPr lang="en-US" sz="2400" i="1" dirty="0" smtClean="0">
                <a:ea typeface="ＭＳ Ｐゴシック" pitchFamily="34" charset="-128"/>
              </a:rPr>
              <a:t>who, what, where, when, why </a:t>
            </a:r>
            <a:r>
              <a:rPr lang="en-US" sz="2400" dirty="0" smtClean="0">
                <a:ea typeface="ＭＳ Ｐゴシック" pitchFamily="34" charset="-128"/>
              </a:rPr>
              <a:t>and </a:t>
            </a:r>
            <a:r>
              <a:rPr lang="en-US" sz="2400" i="1" dirty="0" smtClean="0">
                <a:ea typeface="ＭＳ Ｐゴシック" pitchFamily="34" charset="-128"/>
              </a:rPr>
              <a:t>how </a:t>
            </a:r>
            <a:r>
              <a:rPr lang="en-US" sz="2400" dirty="0" smtClean="0">
                <a:ea typeface="ＭＳ Ｐゴシック" pitchFamily="34" charset="-128"/>
              </a:rPr>
              <a:t>to demonstrate</a:t>
            </a:r>
            <a:r>
              <a:rPr lang="en-US" sz="2400" i="1" dirty="0" smtClean="0">
                <a:ea typeface="ＭＳ Ｐゴシック" pitchFamily="34" charset="-128"/>
              </a:rPr>
              <a:t> </a:t>
            </a:r>
            <a:r>
              <a:rPr lang="en-US" sz="2400" dirty="0" smtClean="0">
                <a:ea typeface="ＭＳ Ｐゴシック" pitchFamily="34" charset="-128"/>
              </a:rPr>
              <a:t>understanding of key details in a text.</a:t>
            </a:r>
          </a:p>
          <a:p>
            <a:pPr marL="744538" indent="-744538" eaLnBrk="1" fontAlgn="t" hangingPunct="1">
              <a:spcBef>
                <a:spcPct val="0"/>
              </a:spcBef>
              <a:spcAft>
                <a:spcPts val="600"/>
              </a:spcAft>
              <a:buFont typeface="Wingdings 2" pitchFamily="18" charset="2"/>
              <a:buNone/>
              <a:defRPr/>
            </a:pPr>
            <a:r>
              <a:rPr lang="en-US" sz="2400" dirty="0" smtClean="0">
                <a:ea typeface="ＭＳ Ｐゴシック" pitchFamily="34" charset="-128"/>
              </a:rPr>
              <a:t>3</a:t>
            </a:r>
            <a:r>
              <a:rPr lang="en-US" sz="2400" baseline="30000" dirty="0" smtClean="0">
                <a:ea typeface="ＭＳ Ｐゴシック" pitchFamily="34" charset="-128"/>
              </a:rPr>
              <a:t>rd</a:t>
            </a:r>
            <a:r>
              <a:rPr lang="en-US" sz="2400" dirty="0" smtClean="0">
                <a:ea typeface="ＭＳ Ｐゴシック" pitchFamily="34" charset="-128"/>
              </a:rPr>
              <a:t> 	Ask and answer questions to demonstrate understanding of </a:t>
            </a:r>
            <a:r>
              <a:rPr lang="en-US" sz="2400" b="1" i="1" u="sng" dirty="0" smtClean="0">
                <a:ea typeface="ＭＳ Ｐゴシック" pitchFamily="34" charset="-128"/>
              </a:rPr>
              <a:t>a text, referring explicitly to the text as the basis for the answers.</a:t>
            </a:r>
          </a:p>
          <a:p>
            <a:pPr marL="744538" indent="-744538" eaLnBrk="1" fontAlgn="t" hangingPunct="1">
              <a:spcBef>
                <a:spcPct val="0"/>
              </a:spcBef>
              <a:spcAft>
                <a:spcPts val="600"/>
              </a:spcAft>
              <a:buFont typeface="Wingdings 2" pitchFamily="18" charset="2"/>
              <a:buNone/>
              <a:defRPr/>
            </a:pPr>
            <a:r>
              <a:rPr lang="en-US" sz="2400" dirty="0" smtClean="0">
                <a:ea typeface="ＭＳ Ｐゴシック" pitchFamily="34" charset="-128"/>
              </a:rPr>
              <a:t>4</a:t>
            </a:r>
            <a:r>
              <a:rPr lang="en-US" sz="2400" baseline="30000" dirty="0" smtClean="0">
                <a:ea typeface="ＭＳ Ｐゴシック" pitchFamily="34" charset="-128"/>
              </a:rPr>
              <a:t>th</a:t>
            </a:r>
            <a:r>
              <a:rPr lang="en-US" sz="2400" dirty="0" smtClean="0">
                <a:ea typeface="ＭＳ Ｐゴシック" pitchFamily="34" charset="-128"/>
              </a:rPr>
              <a:t> 	</a:t>
            </a:r>
            <a:r>
              <a:rPr lang="en-US" sz="2400" b="1" i="1" u="sng" dirty="0" smtClean="0">
                <a:ea typeface="ＭＳ Ｐゴシック" pitchFamily="34" charset="-128"/>
              </a:rPr>
              <a:t>Refer to details and examples in </a:t>
            </a:r>
            <a:r>
              <a:rPr lang="en-US" sz="2400" dirty="0" smtClean="0">
                <a:ea typeface="ＭＳ Ｐゴシック" pitchFamily="34" charset="-128"/>
              </a:rPr>
              <a:t>a text </a:t>
            </a:r>
            <a:r>
              <a:rPr lang="en-US" sz="2400" b="1" i="1" u="sng" dirty="0" smtClean="0">
                <a:ea typeface="ＭＳ Ｐゴシック" pitchFamily="34" charset="-128"/>
              </a:rPr>
              <a:t>when explaining what the text says </a:t>
            </a:r>
            <a:r>
              <a:rPr lang="en-US" sz="2400" dirty="0" smtClean="0">
                <a:ea typeface="ＭＳ Ｐゴシック" pitchFamily="34" charset="-128"/>
              </a:rPr>
              <a:t>explicitly</a:t>
            </a:r>
            <a:r>
              <a:rPr lang="en-US" sz="2400" b="1" i="1" u="sng" dirty="0" smtClean="0">
                <a:ea typeface="ＭＳ Ｐゴシック" pitchFamily="34" charset="-128"/>
              </a:rPr>
              <a:t> and when drawing inferences from the text.</a:t>
            </a:r>
          </a:p>
          <a:p>
            <a:pPr marL="744538" indent="-744538" eaLnBrk="1" fontAlgn="t" hangingPunct="1">
              <a:spcBef>
                <a:spcPct val="0"/>
              </a:spcBef>
              <a:spcAft>
                <a:spcPts val="600"/>
              </a:spcAft>
              <a:buFont typeface="Wingdings 2" pitchFamily="18" charset="2"/>
              <a:buNone/>
              <a:defRPr/>
            </a:pPr>
            <a:r>
              <a:rPr lang="en-US" sz="2400" dirty="0" smtClean="0">
                <a:ea typeface="ＭＳ Ｐゴシック" pitchFamily="34" charset="-128"/>
              </a:rPr>
              <a:t>5</a:t>
            </a:r>
            <a:r>
              <a:rPr lang="en-US" sz="2400" baseline="30000" dirty="0" smtClean="0">
                <a:ea typeface="ＭＳ Ｐゴシック" pitchFamily="34" charset="-128"/>
              </a:rPr>
              <a:t>th</a:t>
            </a:r>
            <a:r>
              <a:rPr lang="en-US" sz="2400" dirty="0" smtClean="0">
                <a:ea typeface="ＭＳ Ｐゴシック" pitchFamily="34" charset="-128"/>
              </a:rPr>
              <a:t> 	</a:t>
            </a:r>
            <a:r>
              <a:rPr lang="en-US" sz="2400" b="1" i="1" u="sng" dirty="0" smtClean="0">
                <a:ea typeface="ＭＳ Ｐゴシック" pitchFamily="34" charset="-128"/>
              </a:rPr>
              <a:t>Quote accurately </a:t>
            </a:r>
            <a:r>
              <a:rPr lang="en-US" sz="2400" b="1" i="1" dirty="0">
                <a:ea typeface="ＭＳ Ｐゴシック" pitchFamily="34" charset="-128"/>
              </a:rPr>
              <a:t> </a:t>
            </a:r>
            <a:r>
              <a:rPr lang="en-US" sz="2400" dirty="0" smtClean="0">
                <a:ea typeface="ＭＳ Ｐゴシック" pitchFamily="34" charset="-128"/>
              </a:rPr>
              <a:t>from a text when explaining what the text says explicitly and when drawing inferences from the text.</a:t>
            </a:r>
          </a:p>
          <a:p>
            <a:pPr eaLnBrk="1" fontAlgn="t" hangingPunct="1">
              <a:spcBef>
                <a:spcPct val="0"/>
              </a:spcBef>
              <a:defRPr/>
            </a:pPr>
            <a:endParaRPr lang="en-US" sz="1800" dirty="0" smtClean="0">
              <a:ea typeface="ＭＳ Ｐゴシック" pitchFamily="34" charset="-128"/>
            </a:endParaRPr>
          </a:p>
          <a:p>
            <a:pPr eaLnBrk="1" fontAlgn="t" hangingPunct="1">
              <a:buFont typeface="Wingdings 2" pitchFamily="18" charset="2"/>
              <a:buNone/>
              <a:defRPr/>
            </a:pPr>
            <a:endParaRPr lang="en-US" sz="1800" dirty="0" smtClean="0">
              <a:ea typeface="ＭＳ Ｐゴシック" pitchFamily="34" charset="-128"/>
            </a:endParaRPr>
          </a:p>
          <a:p>
            <a:pPr>
              <a:buFont typeface="Wingdings 2" pitchFamily="18" charset="2"/>
              <a:buNone/>
              <a:defRPr/>
            </a:pPr>
            <a:endParaRPr lang="en-US" sz="1800" dirty="0" smtClean="0">
              <a:ea typeface="ＭＳ Ｐゴシック" pitchFamily="34" charset="-128"/>
            </a:endParaRPr>
          </a:p>
          <a:p>
            <a:pPr>
              <a:buFont typeface="Wingdings 2" pitchFamily="18" charset="2"/>
              <a:buNone/>
              <a:defRPr/>
            </a:pPr>
            <a:endParaRPr lang="en-US" sz="2000" dirty="0" smtClean="0">
              <a:ea typeface="ＭＳ Ｐゴシック" pitchFamily="34" charset="-128"/>
            </a:endParaRPr>
          </a:p>
        </p:txBody>
      </p:sp>
      <p:sp>
        <p:nvSpPr>
          <p:cNvPr id="18441"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D7EAB78A-A976-4246-98F5-F658264DDC36}" type="slidenum">
              <a:rPr lang="en-US" sz="1400" smtClean="0">
                <a:solidFill>
                  <a:schemeClr val="bg1"/>
                </a:solidFill>
              </a:rPr>
              <a:pPr/>
              <a:t>14</a:t>
            </a:fld>
            <a:endParaRPr lang="en-US" sz="1400" smtClean="0">
              <a:solidFill>
                <a:schemeClr val="bg1"/>
              </a:solidFill>
            </a:endParaRPr>
          </a:p>
        </p:txBody>
      </p:sp>
      <p:sp>
        <p:nvSpPr>
          <p:cNvPr id="18442" name="Rectangle 9"/>
          <p:cNvSpPr>
            <a:spLocks noChangeArrowheads="1"/>
          </p:cNvSpPr>
          <p:nvPr/>
        </p:nvSpPr>
        <p:spPr bwMode="auto">
          <a:xfrm>
            <a:off x="2600325" y="754063"/>
            <a:ext cx="3616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0" hangingPunct="0"/>
            <a:r>
              <a:rPr lang="en-US" b="1" u="sng"/>
              <a:t>Grade and Standard</a:t>
            </a:r>
            <a:endParaRPr lang="en-US" sz="2400"/>
          </a:p>
        </p:txBody>
      </p:sp>
    </p:spTree>
    <p:extLst>
      <p:ext uri="{BB962C8B-B14F-4D97-AF65-F5344CB8AC3E}">
        <p14:creationId xmlns:p14="http://schemas.microsoft.com/office/powerpoint/2010/main" val="534538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5108575" y="4772025"/>
            <a:ext cx="3200400" cy="381000"/>
          </a:xfrm>
          <a:prstGeom prst="rect">
            <a:avLst/>
          </a:prstGeom>
          <a:solidFill>
            <a:srgbClr val="FFFF9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hangingPunct="0"/>
            <a:endParaRPr lang="en-US"/>
          </a:p>
        </p:txBody>
      </p:sp>
      <p:sp>
        <p:nvSpPr>
          <p:cNvPr id="8" name="Rectangle 7"/>
          <p:cNvSpPr>
            <a:spLocks noChangeArrowheads="1"/>
          </p:cNvSpPr>
          <p:nvPr/>
        </p:nvSpPr>
        <p:spPr bwMode="auto">
          <a:xfrm>
            <a:off x="1744663" y="3694113"/>
            <a:ext cx="2028825" cy="369887"/>
          </a:xfrm>
          <a:prstGeom prst="rect">
            <a:avLst/>
          </a:prstGeom>
          <a:solidFill>
            <a:srgbClr val="FFFF9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hangingPunct="0"/>
            <a:endParaRPr lang="en-US"/>
          </a:p>
        </p:txBody>
      </p:sp>
      <p:sp>
        <p:nvSpPr>
          <p:cNvPr id="7" name="Rectangle 6"/>
          <p:cNvSpPr>
            <a:spLocks noChangeArrowheads="1"/>
          </p:cNvSpPr>
          <p:nvPr/>
        </p:nvSpPr>
        <p:spPr bwMode="auto">
          <a:xfrm>
            <a:off x="1066800" y="2598738"/>
            <a:ext cx="5591175" cy="322262"/>
          </a:xfrm>
          <a:prstGeom prst="rect">
            <a:avLst/>
          </a:prstGeom>
          <a:solidFill>
            <a:srgbClr val="FFFF99"/>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hangingPunct="0"/>
            <a:endParaRPr lang="en-US"/>
          </a:p>
        </p:txBody>
      </p:sp>
      <p:sp>
        <p:nvSpPr>
          <p:cNvPr id="3" name="Content Placeholder 2"/>
          <p:cNvSpPr>
            <a:spLocks noGrp="1"/>
          </p:cNvSpPr>
          <p:nvPr>
            <p:ph sz="half" idx="1"/>
          </p:nvPr>
        </p:nvSpPr>
        <p:spPr>
          <a:xfrm>
            <a:off x="314325" y="914400"/>
            <a:ext cx="8212138" cy="5616575"/>
          </a:xfrm>
          <a:ln>
            <a:solidFill>
              <a:srgbClr val="FFFFFF"/>
            </a:solidFill>
          </a:ln>
        </p:spPr>
        <p:txBody>
          <a:bodyPr/>
          <a:lstStyle/>
          <a:p>
            <a:pPr eaLnBrk="1" fontAlgn="t" hangingPunct="1">
              <a:spcBef>
                <a:spcPct val="0"/>
              </a:spcBef>
              <a:buFont typeface="Wingdings 2" pitchFamily="18" charset="2"/>
              <a:buNone/>
              <a:defRPr/>
            </a:pPr>
            <a:endParaRPr lang="en-US" sz="2400" dirty="0" smtClean="0">
              <a:ea typeface="ＭＳ Ｐゴシック" pitchFamily="34" charset="-128"/>
            </a:endParaRPr>
          </a:p>
          <a:p>
            <a:pPr marL="744538" indent="-744538" eaLnBrk="1" fontAlgn="t" hangingPunct="1">
              <a:spcBef>
                <a:spcPct val="0"/>
              </a:spcBef>
              <a:buFont typeface="Wingdings 2" pitchFamily="18" charset="2"/>
              <a:buNone/>
              <a:defRPr/>
            </a:pPr>
            <a:r>
              <a:rPr lang="en-US" sz="2400" dirty="0" smtClean="0">
                <a:ea typeface="ＭＳ Ｐゴシック" pitchFamily="34" charset="-128"/>
              </a:rPr>
              <a:t>5</a:t>
            </a:r>
            <a:r>
              <a:rPr lang="en-US" sz="2400" baseline="30000" dirty="0" smtClean="0">
                <a:ea typeface="ＭＳ Ｐゴシック" pitchFamily="34" charset="-128"/>
              </a:rPr>
              <a:t>th</a:t>
            </a:r>
            <a:r>
              <a:rPr lang="en-US" sz="2400" dirty="0" smtClean="0">
                <a:ea typeface="ＭＳ Ｐゴシック" pitchFamily="34" charset="-128"/>
              </a:rPr>
              <a:t> 	Quote accurately from a text when explaining what the text says explicitly and when drawing inferences from the text.</a:t>
            </a:r>
          </a:p>
          <a:p>
            <a:pPr marL="744538" indent="-744538" eaLnBrk="1" fontAlgn="t" hangingPunct="1">
              <a:spcBef>
                <a:spcPct val="0"/>
              </a:spcBef>
              <a:buFont typeface="Wingdings 2" pitchFamily="18" charset="2"/>
              <a:buNone/>
              <a:defRPr/>
            </a:pPr>
            <a:r>
              <a:rPr lang="en-US" sz="2400" dirty="0" smtClean="0">
                <a:ea typeface="ＭＳ Ｐゴシック" pitchFamily="34" charset="-128"/>
              </a:rPr>
              <a:t>6</a:t>
            </a:r>
            <a:r>
              <a:rPr lang="en-US" sz="2400" baseline="30000" dirty="0" smtClean="0">
                <a:ea typeface="ＭＳ Ｐゴシック" pitchFamily="34" charset="-128"/>
              </a:rPr>
              <a:t>th</a:t>
            </a:r>
            <a:r>
              <a:rPr lang="en-US" sz="2400" dirty="0" smtClean="0">
                <a:ea typeface="ＭＳ Ｐゴシック" pitchFamily="34" charset="-128"/>
              </a:rPr>
              <a:t> 	</a:t>
            </a:r>
            <a:r>
              <a:rPr lang="en-US" sz="2400" b="1" i="1" u="sng" dirty="0" smtClean="0">
                <a:ea typeface="ＭＳ Ｐゴシック" pitchFamily="34" charset="-128"/>
              </a:rPr>
              <a:t>Cite textual evidence to support analysis </a:t>
            </a:r>
            <a:r>
              <a:rPr lang="en-US" sz="2400" dirty="0" smtClean="0">
                <a:ea typeface="ＭＳ Ｐゴシック" pitchFamily="34" charset="-128"/>
              </a:rPr>
              <a:t>of what the text says explicitly as well as inferences drawn from the text.</a:t>
            </a:r>
          </a:p>
          <a:p>
            <a:pPr marL="744538" indent="-744538" eaLnBrk="1" fontAlgn="t" hangingPunct="1">
              <a:spcBef>
                <a:spcPct val="0"/>
              </a:spcBef>
              <a:buFont typeface="Wingdings 2" pitchFamily="18" charset="2"/>
              <a:buNone/>
              <a:defRPr/>
            </a:pPr>
            <a:r>
              <a:rPr lang="en-US" sz="2400" dirty="0" smtClean="0">
                <a:ea typeface="ＭＳ Ｐゴシック" pitchFamily="34" charset="-128"/>
              </a:rPr>
              <a:t>7</a:t>
            </a:r>
            <a:r>
              <a:rPr lang="en-US" sz="2400" baseline="30000" dirty="0" smtClean="0">
                <a:ea typeface="ＭＳ Ｐゴシック" pitchFamily="34" charset="-128"/>
              </a:rPr>
              <a:t>th</a:t>
            </a:r>
            <a:r>
              <a:rPr lang="en-US" sz="2400" dirty="0" smtClean="0">
                <a:ea typeface="ＭＳ Ｐゴシック" pitchFamily="34" charset="-128"/>
              </a:rPr>
              <a:t> 	Cite </a:t>
            </a:r>
            <a:r>
              <a:rPr lang="en-US" sz="2400" b="1" i="1" u="sng" dirty="0" smtClean="0">
                <a:ea typeface="ＭＳ Ｐゴシック" pitchFamily="34" charset="-128"/>
              </a:rPr>
              <a:t>several pieces </a:t>
            </a:r>
            <a:r>
              <a:rPr lang="en-US" sz="2400" dirty="0" smtClean="0">
                <a:ea typeface="ＭＳ Ｐゴシック" pitchFamily="34" charset="-128"/>
              </a:rPr>
              <a:t>of textual evidence to support analysis of what the text says explicitly as well as inferences drawn from the text.</a:t>
            </a:r>
          </a:p>
          <a:p>
            <a:pPr marL="744538" indent="-744538" eaLnBrk="1" fontAlgn="t" hangingPunct="1">
              <a:spcBef>
                <a:spcPct val="0"/>
              </a:spcBef>
              <a:buFont typeface="Wingdings 2" pitchFamily="18" charset="2"/>
              <a:buNone/>
              <a:defRPr/>
            </a:pPr>
            <a:r>
              <a:rPr lang="en-US" sz="2400" dirty="0" smtClean="0">
                <a:ea typeface="ＭＳ Ｐゴシック" pitchFamily="34" charset="-128"/>
              </a:rPr>
              <a:t>8</a:t>
            </a:r>
            <a:r>
              <a:rPr lang="en-US" sz="2400" baseline="30000" dirty="0" smtClean="0">
                <a:ea typeface="ＭＳ Ｐゴシック" pitchFamily="34" charset="-128"/>
              </a:rPr>
              <a:t>th</a:t>
            </a:r>
            <a:r>
              <a:rPr lang="en-US" sz="2400" dirty="0" smtClean="0">
                <a:ea typeface="ＭＳ Ｐゴシック" pitchFamily="34" charset="-128"/>
              </a:rPr>
              <a:t> 	Cite the textual evidence </a:t>
            </a:r>
            <a:r>
              <a:rPr lang="en-US" sz="2400" b="1" i="1" u="sng" dirty="0" smtClean="0">
                <a:ea typeface="ＭＳ Ｐゴシック" pitchFamily="34" charset="-128"/>
              </a:rPr>
              <a:t>that most strongly </a:t>
            </a:r>
            <a:r>
              <a:rPr lang="en-US" sz="2400" dirty="0" smtClean="0">
                <a:ea typeface="ＭＳ Ｐゴシック" pitchFamily="34" charset="-128"/>
              </a:rPr>
              <a:t>supports an analysis of what the text says explicitly as well as inferences drawn from the text.</a:t>
            </a:r>
          </a:p>
          <a:p>
            <a:pPr eaLnBrk="1" fontAlgn="t" hangingPunct="1">
              <a:defRPr/>
            </a:pPr>
            <a:endParaRPr lang="en-US" sz="2400" dirty="0" smtClean="0">
              <a:ea typeface="ＭＳ Ｐゴシック" pitchFamily="34" charset="-128"/>
            </a:endParaRPr>
          </a:p>
          <a:p>
            <a:pPr eaLnBrk="1" fontAlgn="t" hangingPunct="1">
              <a:defRPr/>
            </a:pPr>
            <a:endParaRPr lang="en-US" sz="2400" b="1" dirty="0" smtClean="0">
              <a:ea typeface="ＭＳ Ｐゴシック" pitchFamily="34" charset="-128"/>
            </a:endParaRPr>
          </a:p>
          <a:p>
            <a:pPr eaLnBrk="1" fontAlgn="t" hangingPunct="1">
              <a:buFont typeface="Wingdings 2" pitchFamily="18" charset="2"/>
              <a:buNone/>
              <a:defRPr/>
            </a:pPr>
            <a:endParaRPr lang="en-US" sz="2400" dirty="0" smtClean="0">
              <a:ea typeface="ＭＳ Ｐゴシック" pitchFamily="34" charset="-128"/>
            </a:endParaRPr>
          </a:p>
          <a:p>
            <a:pPr eaLnBrk="1" fontAlgn="t" hangingPunct="1">
              <a:defRPr/>
            </a:pPr>
            <a:endParaRPr lang="en-US" sz="2400" b="1" dirty="0" smtClean="0">
              <a:ea typeface="ＭＳ Ｐゴシック" pitchFamily="34" charset="-128"/>
            </a:endParaRPr>
          </a:p>
          <a:p>
            <a:pPr algn="ctr">
              <a:buFont typeface="Wingdings 2" pitchFamily="18" charset="2"/>
              <a:buNone/>
              <a:defRPr/>
            </a:pPr>
            <a:endParaRPr lang="en-US" sz="2400" b="1" dirty="0" smtClean="0">
              <a:ea typeface="ＭＳ Ｐゴシック" pitchFamily="34" charset="-128"/>
            </a:endParaRPr>
          </a:p>
          <a:p>
            <a:pPr>
              <a:buFont typeface="Wingdings 2" pitchFamily="18" charset="2"/>
              <a:buNone/>
              <a:defRPr/>
            </a:pPr>
            <a:endParaRPr lang="en-US" sz="2400" dirty="0" smtClean="0">
              <a:ea typeface="ＭＳ Ｐゴシック" pitchFamily="34" charset="-128"/>
            </a:endParaRPr>
          </a:p>
        </p:txBody>
      </p:sp>
      <p:sp>
        <p:nvSpPr>
          <p:cNvPr id="19462"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4323756E-3FC1-4212-AC28-BE81C3276805}" type="slidenum">
              <a:rPr lang="en-US" sz="1400" smtClean="0">
                <a:solidFill>
                  <a:schemeClr val="bg1"/>
                </a:solidFill>
              </a:rPr>
              <a:pPr/>
              <a:t>15</a:t>
            </a:fld>
            <a:endParaRPr lang="en-US" sz="1400" smtClean="0">
              <a:solidFill>
                <a:schemeClr val="bg1"/>
              </a:solidFill>
            </a:endParaRPr>
          </a:p>
        </p:txBody>
      </p:sp>
      <p:sp>
        <p:nvSpPr>
          <p:cNvPr id="19463" name="Rectangle 5"/>
          <p:cNvSpPr>
            <a:spLocks noChangeArrowheads="1"/>
          </p:cNvSpPr>
          <p:nvPr/>
        </p:nvSpPr>
        <p:spPr bwMode="auto">
          <a:xfrm>
            <a:off x="2800350" y="700088"/>
            <a:ext cx="3616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0" hangingPunct="0">
              <a:buFont typeface="Wingdings 2" pitchFamily="18" charset="2"/>
              <a:buNone/>
            </a:pPr>
            <a:r>
              <a:rPr lang="en-US" b="1" u="sng"/>
              <a:t>Grade and Standard</a:t>
            </a:r>
          </a:p>
        </p:txBody>
      </p:sp>
    </p:spTree>
    <p:extLst>
      <p:ext uri="{BB962C8B-B14F-4D97-AF65-F5344CB8AC3E}">
        <p14:creationId xmlns:p14="http://schemas.microsoft.com/office/powerpoint/2010/main" val="660905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ssolv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33387" y="1190899"/>
            <a:ext cx="8350250" cy="4854575"/>
          </a:xfrm>
          <a:noFill/>
          <a:ln>
            <a:solidFill>
              <a:srgbClr val="FFFFFF"/>
            </a:solidFill>
          </a:ln>
        </p:spPr>
        <p:txBody>
          <a:bodyPr>
            <a:normAutofit fontScale="92500"/>
          </a:bodyPr>
          <a:lstStyle/>
          <a:p>
            <a:pPr algn="ctr">
              <a:buFont typeface="Wingdings 2" pitchFamily="18" charset="2"/>
              <a:buNone/>
              <a:defRPr/>
            </a:pPr>
            <a:endParaRPr lang="en-US" sz="2400" b="1" u="sng" dirty="0" smtClean="0">
              <a:ea typeface="ＭＳ Ｐゴシック" pitchFamily="34" charset="-128"/>
            </a:endParaRPr>
          </a:p>
          <a:p>
            <a:pPr marL="1306513" indent="-1306513" eaLnBrk="1" fontAlgn="t" hangingPunct="1">
              <a:spcBef>
                <a:spcPct val="0"/>
              </a:spcBef>
              <a:spcAft>
                <a:spcPts val="600"/>
              </a:spcAft>
              <a:buFont typeface="Wingdings 2" pitchFamily="18" charset="2"/>
              <a:buNone/>
              <a:defRPr/>
            </a:pPr>
            <a:r>
              <a:rPr lang="en-US" sz="2400" dirty="0" smtClean="0">
                <a:ea typeface="ＭＳ Ｐゴシック" pitchFamily="34" charset="-128"/>
              </a:rPr>
              <a:t>8</a:t>
            </a:r>
            <a:r>
              <a:rPr lang="en-US" sz="2400" baseline="30000" dirty="0" smtClean="0">
                <a:ea typeface="ＭＳ Ｐゴシック" pitchFamily="34" charset="-128"/>
              </a:rPr>
              <a:t>th</a:t>
            </a:r>
            <a:r>
              <a:rPr lang="en-US" sz="2400" dirty="0" smtClean="0">
                <a:ea typeface="ＭＳ Ｐゴシック" pitchFamily="34" charset="-128"/>
              </a:rPr>
              <a:t> 	Cite the textual evidence that </a:t>
            </a:r>
            <a:r>
              <a:rPr lang="en-US" sz="2400" b="1" i="1" u="sng" dirty="0" smtClean="0">
                <a:ea typeface="ＭＳ Ｐゴシック" pitchFamily="34" charset="-128"/>
              </a:rPr>
              <a:t>most strongly </a:t>
            </a:r>
            <a:r>
              <a:rPr lang="en-US" sz="2400" dirty="0" smtClean="0">
                <a:ea typeface="ＭＳ Ｐゴシック" pitchFamily="34" charset="-128"/>
              </a:rPr>
              <a:t>supports an analysis of what the text says explicitly as well as inferences drawn from the text.</a:t>
            </a:r>
          </a:p>
          <a:p>
            <a:pPr marL="1306513" indent="-1306513" eaLnBrk="1" fontAlgn="t" hangingPunct="1">
              <a:spcBef>
                <a:spcPct val="0"/>
              </a:spcBef>
              <a:spcAft>
                <a:spcPts val="600"/>
              </a:spcAft>
              <a:buFont typeface="Wingdings 2" pitchFamily="18" charset="2"/>
              <a:buNone/>
              <a:defRPr/>
            </a:pPr>
            <a:r>
              <a:rPr lang="en-US" sz="2400" dirty="0" smtClean="0">
                <a:ea typeface="ＭＳ Ｐゴシック" pitchFamily="34" charset="-128"/>
              </a:rPr>
              <a:t>9</a:t>
            </a:r>
            <a:r>
              <a:rPr lang="en-US" sz="2400" baseline="30000" dirty="0" smtClean="0">
                <a:ea typeface="ＭＳ Ｐゴシック" pitchFamily="34" charset="-128"/>
              </a:rPr>
              <a:t>th</a:t>
            </a:r>
            <a:r>
              <a:rPr lang="en-US" sz="2400" dirty="0" smtClean="0">
                <a:ea typeface="ＭＳ Ｐゴシック" pitchFamily="34" charset="-128"/>
              </a:rPr>
              <a:t>/10</a:t>
            </a:r>
            <a:r>
              <a:rPr lang="en-US" sz="2400" baseline="30000" dirty="0" smtClean="0">
                <a:ea typeface="ＭＳ Ｐゴシック" pitchFamily="34" charset="-128"/>
              </a:rPr>
              <a:t>th</a:t>
            </a:r>
            <a:r>
              <a:rPr lang="en-US" sz="2400" dirty="0" smtClean="0">
                <a:ea typeface="ＭＳ Ｐゴシック" pitchFamily="34" charset="-128"/>
              </a:rPr>
              <a:t> 	Cite </a:t>
            </a:r>
            <a:r>
              <a:rPr lang="en-US" sz="2400" b="1" i="1" u="sng" dirty="0" smtClean="0">
                <a:ea typeface="ＭＳ Ｐゴシック" pitchFamily="34" charset="-128"/>
              </a:rPr>
              <a:t>strong and thorough </a:t>
            </a:r>
            <a:r>
              <a:rPr lang="en-US" sz="2400" dirty="0" smtClean="0">
                <a:ea typeface="ＭＳ Ｐゴシック" pitchFamily="34" charset="-128"/>
              </a:rPr>
              <a:t>textual evidence to support analysis of what the text says explicitly </a:t>
            </a:r>
            <a:br>
              <a:rPr lang="en-US" sz="2400" dirty="0" smtClean="0">
                <a:ea typeface="ＭＳ Ｐゴシック" pitchFamily="34" charset="-128"/>
              </a:rPr>
            </a:br>
            <a:r>
              <a:rPr lang="en-US" sz="2400" dirty="0" smtClean="0">
                <a:ea typeface="ＭＳ Ｐゴシック" pitchFamily="34" charset="-128"/>
              </a:rPr>
              <a:t>as well as inferences drawn from the text.</a:t>
            </a:r>
          </a:p>
          <a:p>
            <a:pPr marL="1306513" indent="-1306513" eaLnBrk="1" fontAlgn="t" hangingPunct="1">
              <a:spcBef>
                <a:spcPct val="0"/>
              </a:spcBef>
              <a:spcAft>
                <a:spcPts val="600"/>
              </a:spcAft>
              <a:buFont typeface="Wingdings 2" pitchFamily="18" charset="2"/>
              <a:buNone/>
              <a:defRPr/>
            </a:pPr>
            <a:r>
              <a:rPr lang="en-US" sz="2400" dirty="0" smtClean="0">
                <a:ea typeface="ＭＳ Ｐゴシック" pitchFamily="34" charset="-128"/>
              </a:rPr>
              <a:t>11</a:t>
            </a:r>
            <a:r>
              <a:rPr lang="en-US" sz="2400" baseline="30000" dirty="0" smtClean="0">
                <a:ea typeface="ＭＳ Ｐゴシック" pitchFamily="34" charset="-128"/>
              </a:rPr>
              <a:t>th</a:t>
            </a:r>
            <a:r>
              <a:rPr lang="en-US" sz="2400" dirty="0" smtClean="0">
                <a:ea typeface="ＭＳ Ｐゴシック" pitchFamily="34" charset="-128"/>
              </a:rPr>
              <a:t>/12</a:t>
            </a:r>
            <a:r>
              <a:rPr lang="en-US" sz="2400" baseline="30000" dirty="0" smtClean="0">
                <a:ea typeface="ＭＳ Ｐゴシック" pitchFamily="34" charset="-128"/>
              </a:rPr>
              <a:t>th	</a:t>
            </a:r>
            <a:r>
              <a:rPr lang="en-US" sz="2400" dirty="0" smtClean="0">
                <a:ea typeface="ＭＳ Ｐゴシック" pitchFamily="34" charset="-128"/>
              </a:rPr>
              <a:t>Cite strong and thorough textual evidence to support analysis of what the text says explicitly as well as inferences drawn from the text, </a:t>
            </a:r>
            <a:r>
              <a:rPr lang="en-US" sz="2400" b="1" i="1" u="sng" dirty="0" smtClean="0">
                <a:ea typeface="ＭＳ Ｐゴシック" pitchFamily="34" charset="-128"/>
              </a:rPr>
              <a:t>including determining where the text leaves matters uncertain.</a:t>
            </a:r>
          </a:p>
          <a:p>
            <a:pPr eaLnBrk="1" fontAlgn="t" hangingPunct="1">
              <a:spcAft>
                <a:spcPts val="600"/>
              </a:spcAft>
              <a:defRPr/>
            </a:pPr>
            <a:endParaRPr lang="en-US" sz="2400" dirty="0" smtClean="0">
              <a:ea typeface="ＭＳ Ｐゴシック" pitchFamily="34" charset="-128"/>
            </a:endParaRPr>
          </a:p>
          <a:p>
            <a:pPr algn="ctr">
              <a:spcAft>
                <a:spcPts val="600"/>
              </a:spcAft>
              <a:buFont typeface="Wingdings 2" pitchFamily="18" charset="2"/>
              <a:buNone/>
              <a:defRPr/>
            </a:pPr>
            <a:endParaRPr lang="en-US" sz="2400" b="1" dirty="0" smtClean="0">
              <a:ea typeface="ＭＳ Ｐゴシック" pitchFamily="34" charset="-128"/>
            </a:endParaRPr>
          </a:p>
          <a:p>
            <a:pPr algn="ctr">
              <a:spcAft>
                <a:spcPts val="600"/>
              </a:spcAft>
              <a:buFont typeface="Wingdings 2" pitchFamily="18" charset="2"/>
              <a:buNone/>
              <a:defRPr/>
            </a:pPr>
            <a:endParaRPr lang="en-US" sz="2400" dirty="0" smtClean="0">
              <a:ea typeface="ＭＳ Ｐゴシック" pitchFamily="34" charset="-128"/>
            </a:endParaRPr>
          </a:p>
        </p:txBody>
      </p:sp>
      <p:sp>
        <p:nvSpPr>
          <p:cNvPr id="20487"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B9F5944B-ADEB-477A-A14E-C3C289AD7D53}" type="slidenum">
              <a:rPr lang="en-US" sz="1400" smtClean="0">
                <a:solidFill>
                  <a:schemeClr val="bg1"/>
                </a:solidFill>
              </a:rPr>
              <a:pPr/>
              <a:t>16</a:t>
            </a:fld>
            <a:endParaRPr lang="en-US" sz="1400" smtClean="0">
              <a:solidFill>
                <a:schemeClr val="bg1"/>
              </a:solidFill>
            </a:endParaRPr>
          </a:p>
        </p:txBody>
      </p:sp>
      <p:sp>
        <p:nvSpPr>
          <p:cNvPr id="20488" name="Rectangle 5"/>
          <p:cNvSpPr>
            <a:spLocks noChangeArrowheads="1"/>
          </p:cNvSpPr>
          <p:nvPr/>
        </p:nvSpPr>
        <p:spPr bwMode="auto">
          <a:xfrm>
            <a:off x="2800350" y="827088"/>
            <a:ext cx="3616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0" hangingPunct="0">
              <a:buFont typeface="Wingdings 2" pitchFamily="18" charset="2"/>
              <a:buNone/>
            </a:pPr>
            <a:r>
              <a:rPr lang="en-US" b="1" u="sng"/>
              <a:t>Grade and Standard</a:t>
            </a:r>
          </a:p>
        </p:txBody>
      </p:sp>
    </p:spTree>
    <p:extLst>
      <p:ext uri="{BB962C8B-B14F-4D97-AF65-F5344CB8AC3E}">
        <p14:creationId xmlns:p14="http://schemas.microsoft.com/office/powerpoint/2010/main" val="219855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0" descr="_0007_8.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07" name="Group 38"/>
          <p:cNvGrpSpPr>
            <a:grpSpLocks/>
          </p:cNvGrpSpPr>
          <p:nvPr/>
        </p:nvGrpSpPr>
        <p:grpSpPr bwMode="auto">
          <a:xfrm>
            <a:off x="-6350" y="-12700"/>
            <a:ext cx="9153525" cy="6886575"/>
            <a:chOff x="-6350" y="-12700"/>
            <a:chExt cx="9153525" cy="6886575"/>
          </a:xfrm>
        </p:grpSpPr>
        <p:sp>
          <p:nvSpPr>
            <p:cNvPr id="21510" name="Freeform 39"/>
            <p:cNvSpPr>
              <a:spLocks noChangeArrowheads="1"/>
            </p:cNvSpPr>
            <p:nvPr/>
          </p:nvSpPr>
          <p:spPr bwMode="auto">
            <a:xfrm>
              <a:off x="952500" y="371475"/>
              <a:ext cx="8191500" cy="6502400"/>
            </a:xfrm>
            <a:custGeom>
              <a:avLst/>
              <a:gdLst>
                <a:gd name="T0" fmla="*/ 0 w 8191500"/>
                <a:gd name="T1" fmla="*/ 4533901 h 6502400"/>
                <a:gd name="T2" fmla="*/ 7759700 w 8191500"/>
                <a:gd name="T3" fmla="*/ 0 h 6502400"/>
                <a:gd name="T4" fmla="*/ 8191500 w 8191500"/>
                <a:gd name="T5" fmla="*/ 304800 h 6502400"/>
                <a:gd name="T6" fmla="*/ 8191500 w 8191500"/>
                <a:gd name="T7" fmla="*/ 6489700 h 6502400"/>
                <a:gd name="T8" fmla="*/ 2578100 w 8191500"/>
                <a:gd name="T9" fmla="*/ 6502400 h 6502400"/>
                <a:gd name="T10" fmla="*/ 0 w 8191500"/>
                <a:gd name="T11" fmla="*/ 4533901 h 6502400"/>
                <a:gd name="T12" fmla="*/ 0 60000 65536"/>
                <a:gd name="T13" fmla="*/ 0 60000 65536"/>
                <a:gd name="T14" fmla="*/ 0 60000 65536"/>
                <a:gd name="T15" fmla="*/ 0 60000 65536"/>
                <a:gd name="T16" fmla="*/ 0 60000 65536"/>
                <a:gd name="T17" fmla="*/ 0 60000 65536"/>
                <a:gd name="T18" fmla="*/ 0 w 8191500"/>
                <a:gd name="T19" fmla="*/ 0 h 6502400"/>
                <a:gd name="T20" fmla="*/ 8191500 w 8191500"/>
                <a:gd name="T21" fmla="*/ 6502400 h 6502400"/>
              </a:gdLst>
              <a:ahLst/>
              <a:cxnLst>
                <a:cxn ang="T12">
                  <a:pos x="T0" y="T1"/>
                </a:cxn>
                <a:cxn ang="T13">
                  <a:pos x="T2" y="T3"/>
                </a:cxn>
                <a:cxn ang="T14">
                  <a:pos x="T4" y="T5"/>
                </a:cxn>
                <a:cxn ang="T15">
                  <a:pos x="T6" y="T7"/>
                </a:cxn>
                <a:cxn ang="T16">
                  <a:pos x="T8" y="T9"/>
                </a:cxn>
                <a:cxn ang="T17">
                  <a:pos x="T10" y="T11"/>
                </a:cxn>
              </a:cxnLst>
              <a:rect l="T18" t="T19" r="T20" b="T21"/>
              <a:pathLst>
                <a:path w="8191500" h="6502400">
                  <a:moveTo>
                    <a:pt x="0" y="4533900"/>
                  </a:moveTo>
                  <a:lnTo>
                    <a:pt x="7759700" y="0"/>
                  </a:lnTo>
                  <a:lnTo>
                    <a:pt x="8191500" y="304800"/>
                  </a:lnTo>
                  <a:lnTo>
                    <a:pt x="8191500" y="6489700"/>
                  </a:lnTo>
                  <a:lnTo>
                    <a:pt x="2578100" y="6502400"/>
                  </a:lnTo>
                  <a:lnTo>
                    <a:pt x="0" y="4533900"/>
                  </a:lnTo>
                  <a:close/>
                </a:path>
              </a:pathLst>
            </a:custGeom>
            <a:solidFill>
              <a:srgbClr val="0091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1511" name="Freeform 5"/>
            <p:cNvSpPr>
              <a:spLocks noChangeArrowheads="1"/>
            </p:cNvSpPr>
            <p:nvPr/>
          </p:nvSpPr>
          <p:spPr bwMode="auto">
            <a:xfrm>
              <a:off x="-6350" y="3992033"/>
              <a:ext cx="4786120" cy="2865967"/>
            </a:xfrm>
            <a:custGeom>
              <a:avLst/>
              <a:gdLst>
                <a:gd name="T0" fmla="*/ 2823 w 4786489"/>
                <a:gd name="T1" fmla="*/ 0 h 2865967"/>
                <a:gd name="T2" fmla="*/ 4780215 w 4786489"/>
                <a:gd name="T3" fmla="*/ 2865967 h 2865967"/>
                <a:gd name="T4" fmla="*/ 2823 w 4786489"/>
                <a:gd name="T5" fmla="*/ 2865967 h 2865967"/>
                <a:gd name="T6" fmla="*/ 2823 w 4786489"/>
                <a:gd name="T7" fmla="*/ 0 h 2865967"/>
                <a:gd name="T8" fmla="*/ 0 60000 65536"/>
                <a:gd name="T9" fmla="*/ 0 60000 65536"/>
                <a:gd name="T10" fmla="*/ 0 60000 65536"/>
                <a:gd name="T11" fmla="*/ 0 60000 65536"/>
                <a:gd name="T12" fmla="*/ 0 w 4786489"/>
                <a:gd name="T13" fmla="*/ 0 h 2865967"/>
                <a:gd name="T14" fmla="*/ 4786489 w 4786489"/>
                <a:gd name="T15" fmla="*/ 2865967 h 2865967"/>
              </a:gdLst>
              <a:ahLst/>
              <a:cxnLst>
                <a:cxn ang="T8">
                  <a:pos x="T0" y="T1"/>
                </a:cxn>
                <a:cxn ang="T9">
                  <a:pos x="T2" y="T3"/>
                </a:cxn>
                <a:cxn ang="T10">
                  <a:pos x="T4" y="T5"/>
                </a:cxn>
                <a:cxn ang="T11">
                  <a:pos x="T6" y="T7"/>
                </a:cxn>
              </a:cxnLst>
              <a:rect l="T12" t="T13" r="T14" b="T15"/>
              <a:pathLst>
                <a:path w="4786489" h="2865967">
                  <a:moveTo>
                    <a:pt x="2823" y="0"/>
                  </a:moveTo>
                  <a:lnTo>
                    <a:pt x="4786489" y="2865967"/>
                  </a:lnTo>
                  <a:lnTo>
                    <a:pt x="2823" y="2865967"/>
                  </a:lnTo>
                  <a:cubicBezTo>
                    <a:pt x="1412" y="1909234"/>
                    <a:pt x="0" y="952500"/>
                    <a:pt x="282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1512" name="Freeform 6"/>
            <p:cNvSpPr>
              <a:spLocks noChangeArrowheads="1"/>
            </p:cNvSpPr>
            <p:nvPr/>
          </p:nvSpPr>
          <p:spPr bwMode="auto">
            <a:xfrm rot="10800000">
              <a:off x="8342345" y="0"/>
              <a:ext cx="804830" cy="942313"/>
            </a:xfrm>
            <a:custGeom>
              <a:avLst/>
              <a:gdLst>
                <a:gd name="T0" fmla="*/ 0 w 4786489"/>
                <a:gd name="T1" fmla="*/ 0 h 5603704"/>
                <a:gd name="T2" fmla="*/ 0 w 4786489"/>
                <a:gd name="T3" fmla="*/ 0 h 5603704"/>
                <a:gd name="T4" fmla="*/ 0 w 4786489"/>
                <a:gd name="T5" fmla="*/ 0 h 5603704"/>
                <a:gd name="T6" fmla="*/ 0 w 4786489"/>
                <a:gd name="T7" fmla="*/ 0 h 5603704"/>
                <a:gd name="T8" fmla="*/ 0 w 4786489"/>
                <a:gd name="T9" fmla="*/ 0 h 5603704"/>
                <a:gd name="T10" fmla="*/ 0 60000 65536"/>
                <a:gd name="T11" fmla="*/ 0 60000 65536"/>
                <a:gd name="T12" fmla="*/ 0 60000 65536"/>
                <a:gd name="T13" fmla="*/ 0 60000 65536"/>
                <a:gd name="T14" fmla="*/ 0 60000 65536"/>
                <a:gd name="T15" fmla="*/ 0 w 4786489"/>
                <a:gd name="T16" fmla="*/ 0 h 5603704"/>
                <a:gd name="T17" fmla="*/ 4786489 w 4786489"/>
                <a:gd name="T18" fmla="*/ 5603704 h 5603704"/>
              </a:gdLst>
              <a:ahLst/>
              <a:cxnLst>
                <a:cxn ang="T10">
                  <a:pos x="T0" y="T1"/>
                </a:cxn>
                <a:cxn ang="T11">
                  <a:pos x="T2" y="T3"/>
                </a:cxn>
                <a:cxn ang="T12">
                  <a:pos x="T4" y="T5"/>
                </a:cxn>
                <a:cxn ang="T13">
                  <a:pos x="T6" y="T7"/>
                </a:cxn>
                <a:cxn ang="T14">
                  <a:pos x="T8" y="T9"/>
                </a:cxn>
              </a:cxnLst>
              <a:rect l="T15" t="T16" r="T17" b="T18"/>
              <a:pathLst>
                <a:path w="4786489" h="5603704">
                  <a:moveTo>
                    <a:pt x="2823" y="0"/>
                  </a:moveTo>
                  <a:lnTo>
                    <a:pt x="4786489" y="2865967"/>
                  </a:lnTo>
                  <a:lnTo>
                    <a:pt x="774177" y="5603704"/>
                  </a:lnTo>
                  <a:lnTo>
                    <a:pt x="21706" y="5603704"/>
                  </a:lnTo>
                  <a:cubicBezTo>
                    <a:pt x="20295" y="4646971"/>
                    <a:pt x="0" y="952500"/>
                    <a:pt x="282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hangingPunct="0"/>
              <a:r>
                <a:rPr lang="en-US"/>
                <a:t> </a:t>
              </a:r>
            </a:p>
          </p:txBody>
        </p:sp>
        <p:sp>
          <p:nvSpPr>
            <p:cNvPr id="21513" name="Freeform 42"/>
            <p:cNvSpPr>
              <a:spLocks noChangeArrowheads="1"/>
            </p:cNvSpPr>
            <p:nvPr/>
          </p:nvSpPr>
          <p:spPr bwMode="auto">
            <a:xfrm>
              <a:off x="273050" y="-12700"/>
              <a:ext cx="8851900" cy="5448300"/>
            </a:xfrm>
            <a:custGeom>
              <a:avLst/>
              <a:gdLst>
                <a:gd name="T0" fmla="*/ 1082680 w 8851900"/>
                <a:gd name="T1" fmla="*/ 4946648 h 5448300"/>
                <a:gd name="T2" fmla="*/ 8636004 w 8851900"/>
                <a:gd name="T3" fmla="*/ 539750 h 5448300"/>
                <a:gd name="T4" fmla="*/ 8851900 w 8851900"/>
                <a:gd name="T5" fmla="*/ 415925 h 5448300"/>
                <a:gd name="T6" fmla="*/ 8839204 w 8851900"/>
                <a:gd name="T7" fmla="*/ 12700 h 5448300"/>
                <a:gd name="T8" fmla="*/ 8261350 w 8851900"/>
                <a:gd name="T9" fmla="*/ 0 h 5448300"/>
                <a:gd name="T10" fmla="*/ 0 w 8851900"/>
                <a:gd name="T11" fmla="*/ 4867272 h 5448300"/>
                <a:gd name="T12" fmla="*/ 654050 w 8851900"/>
                <a:gd name="T13" fmla="*/ 5448300 h 5448300"/>
                <a:gd name="T14" fmla="*/ 1082680 w 8851900"/>
                <a:gd name="T15" fmla="*/ 4946648 h 5448300"/>
                <a:gd name="T16" fmla="*/ 0 60000 65536"/>
                <a:gd name="T17" fmla="*/ 0 60000 65536"/>
                <a:gd name="T18" fmla="*/ 0 60000 65536"/>
                <a:gd name="T19" fmla="*/ 0 60000 65536"/>
                <a:gd name="T20" fmla="*/ 0 60000 65536"/>
                <a:gd name="T21" fmla="*/ 0 60000 65536"/>
                <a:gd name="T22" fmla="*/ 0 60000 65536"/>
                <a:gd name="T23" fmla="*/ 0 60000 65536"/>
                <a:gd name="T24" fmla="*/ 0 w 8851900"/>
                <a:gd name="T25" fmla="*/ 0 h 5448300"/>
                <a:gd name="T26" fmla="*/ 8851900 w 8851900"/>
                <a:gd name="T27" fmla="*/ 5448300 h 54483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51900" h="5448300">
                  <a:moveTo>
                    <a:pt x="1082675" y="4946650"/>
                  </a:moveTo>
                  <a:lnTo>
                    <a:pt x="8636000" y="539750"/>
                  </a:lnTo>
                  <a:lnTo>
                    <a:pt x="8851900" y="415925"/>
                  </a:lnTo>
                  <a:lnTo>
                    <a:pt x="8839200" y="12700"/>
                  </a:lnTo>
                  <a:lnTo>
                    <a:pt x="8261350" y="0"/>
                  </a:lnTo>
                  <a:lnTo>
                    <a:pt x="0" y="4867275"/>
                  </a:lnTo>
                  <a:lnTo>
                    <a:pt x="654050" y="5448300"/>
                  </a:lnTo>
                  <a:lnTo>
                    <a:pt x="1082675" y="49466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21508" name="Freeform 13"/>
          <p:cNvSpPr>
            <a:spLocks noChangeArrowheads="1"/>
          </p:cNvSpPr>
          <p:nvPr/>
        </p:nvSpPr>
        <p:spPr bwMode="auto">
          <a:xfrm>
            <a:off x="561975" y="1588"/>
            <a:ext cx="8583613" cy="4894262"/>
          </a:xfrm>
          <a:custGeom>
            <a:avLst/>
            <a:gdLst>
              <a:gd name="T0" fmla="*/ 859091 w 8583084"/>
              <a:gd name="T1" fmla="*/ 4886340 h 4894791"/>
              <a:gd name="T2" fmla="*/ 8290060 w 8583084"/>
              <a:gd name="T3" fmla="*/ 558897 h 4894791"/>
              <a:gd name="T4" fmla="*/ 8590878 w 8583084"/>
              <a:gd name="T5" fmla="*/ 2116 h 4894791"/>
              <a:gd name="T6" fmla="*/ 7993447 w 8583084"/>
              <a:gd name="T7" fmla="*/ 0 h 4894791"/>
              <a:gd name="T8" fmla="*/ 7970148 w 8583084"/>
              <a:gd name="T9" fmla="*/ 5276 h 4894791"/>
              <a:gd name="T10" fmla="*/ 0 w 8583084"/>
              <a:gd name="T11" fmla="*/ 4672927 h 4894791"/>
              <a:gd name="T12" fmla="*/ 859091 w 8583084"/>
              <a:gd name="T13" fmla="*/ 4886340 h 4894791"/>
              <a:gd name="T14" fmla="*/ 0 60000 65536"/>
              <a:gd name="T15" fmla="*/ 0 60000 65536"/>
              <a:gd name="T16" fmla="*/ 0 60000 65536"/>
              <a:gd name="T17" fmla="*/ 0 60000 65536"/>
              <a:gd name="T18" fmla="*/ 0 60000 65536"/>
              <a:gd name="T19" fmla="*/ 0 60000 65536"/>
              <a:gd name="T20" fmla="*/ 0 60000 65536"/>
              <a:gd name="T21" fmla="*/ 0 w 8583084"/>
              <a:gd name="T22" fmla="*/ 0 h 4894791"/>
              <a:gd name="T23" fmla="*/ 8583084 w 8583084"/>
              <a:gd name="T24" fmla="*/ 4894791 h 48947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83084" h="4894791">
                <a:moveTo>
                  <a:pt x="858309" y="4894791"/>
                </a:moveTo>
                <a:lnTo>
                  <a:pt x="8282517" y="559858"/>
                </a:lnTo>
                <a:lnTo>
                  <a:pt x="8583084" y="2116"/>
                </a:lnTo>
                <a:lnTo>
                  <a:pt x="7986184" y="0"/>
                </a:lnTo>
                <a:lnTo>
                  <a:pt x="7962900" y="5292"/>
                </a:lnTo>
                <a:lnTo>
                  <a:pt x="0" y="4681008"/>
                </a:lnTo>
                <a:lnTo>
                  <a:pt x="858309" y="4894791"/>
                </a:lnTo>
                <a:close/>
              </a:path>
            </a:pathLst>
          </a:custGeom>
          <a:solidFill>
            <a:schemeClr val="bg1">
              <a:alpha val="0"/>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1509" name="Text Box 8"/>
          <p:cNvSpPr txBox="1">
            <a:spLocks noChangeArrowheads="1"/>
          </p:cNvSpPr>
          <p:nvPr/>
        </p:nvSpPr>
        <p:spPr bwMode="auto">
          <a:xfrm>
            <a:off x="3603625" y="3260725"/>
            <a:ext cx="5543550"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lgn="ctr">
              <a:lnSpc>
                <a:spcPct val="90000"/>
              </a:lnSpc>
            </a:pPr>
            <a:r>
              <a:rPr lang="en-US" sz="3200" b="1" i="1">
                <a:solidFill>
                  <a:schemeClr val="bg1"/>
                </a:solidFill>
              </a:rPr>
              <a:t>Common Core State Standards for </a:t>
            </a:r>
          </a:p>
          <a:p>
            <a:pPr algn="ctr">
              <a:lnSpc>
                <a:spcPct val="90000"/>
              </a:lnSpc>
            </a:pPr>
            <a:r>
              <a:rPr lang="en-US" sz="3200" b="1" i="1">
                <a:solidFill>
                  <a:schemeClr val="bg1"/>
                </a:solidFill>
              </a:rPr>
              <a:t>English Language Arts Literacy in History/ Social Studies, Mathematics, Science, and Technical Subjects</a:t>
            </a:r>
          </a:p>
        </p:txBody>
      </p:sp>
    </p:spTree>
    <p:extLst>
      <p:ext uri="{BB962C8B-B14F-4D97-AF65-F5344CB8AC3E}">
        <p14:creationId xmlns:p14="http://schemas.microsoft.com/office/powerpoint/2010/main" val="4025772463"/>
      </p:ext>
    </p:extLst>
  </p:cSld>
  <p:clrMapOvr>
    <a:masterClrMapping/>
  </p:clrMapOvr>
  <p:transition spd="med" advClick="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097034C9-994D-4611-A028-A3E028EACCA9}" type="slidenum">
              <a:rPr lang="en-US" sz="1400" smtClean="0">
                <a:solidFill>
                  <a:srgbClr val="A6A6A6"/>
                </a:solidFill>
              </a:rPr>
              <a:pPr/>
              <a:t>18</a:t>
            </a:fld>
            <a:endParaRPr lang="en-US" sz="1400" smtClean="0">
              <a:solidFill>
                <a:srgbClr val="A6A6A6"/>
              </a:solidFill>
            </a:endParaRPr>
          </a:p>
        </p:txBody>
      </p:sp>
      <p:sp>
        <p:nvSpPr>
          <p:cNvPr id="54275" name="Title 1"/>
          <p:cNvSpPr>
            <a:spLocks noGrp="1"/>
          </p:cNvSpPr>
          <p:nvPr>
            <p:ph type="title" idx="4294967295"/>
          </p:nvPr>
        </p:nvSpPr>
        <p:spPr>
          <a:xfrm>
            <a:off x="169863" y="287338"/>
            <a:ext cx="7239000" cy="533400"/>
          </a:xfrm>
        </p:spPr>
        <p:txBody>
          <a:bodyPr/>
          <a:lstStyle/>
          <a:p>
            <a:pPr>
              <a:defRPr/>
            </a:pPr>
            <a:r>
              <a:rPr lang="en-US" sz="2800" dirty="0">
                <a:ea typeface="Geneva" charset="0"/>
                <a:cs typeface="Geneva" charset="0"/>
              </a:rPr>
              <a:t>Overview of Standards for </a:t>
            </a:r>
            <a:r>
              <a:rPr lang="en-US" sz="2800" dirty="0" smtClean="0">
                <a:ea typeface="Geneva" charset="0"/>
                <a:cs typeface="Geneva" charset="0"/>
              </a:rPr>
              <a:t/>
            </a:r>
            <a:br>
              <a:rPr lang="en-US" sz="2800" dirty="0" smtClean="0">
                <a:ea typeface="Geneva" charset="0"/>
                <a:cs typeface="Geneva" charset="0"/>
              </a:rPr>
            </a:br>
            <a:r>
              <a:rPr lang="en-US" sz="2800" u="sng" dirty="0" smtClean="0">
                <a:ea typeface="Geneva" charset="0"/>
                <a:cs typeface="Geneva" charset="0"/>
              </a:rPr>
              <a:t>History</a:t>
            </a:r>
            <a:r>
              <a:rPr lang="en-US" sz="2800" u="sng" dirty="0">
                <a:ea typeface="Geneva" charset="0"/>
                <a:cs typeface="Geneva" charset="0"/>
              </a:rPr>
              <a:t>/Social Studies, </a:t>
            </a:r>
            <a:r>
              <a:rPr lang="en-US" sz="2800" u="sng" dirty="0" smtClean="0">
                <a:ea typeface="Geneva" charset="0"/>
                <a:cs typeface="Geneva" charset="0"/>
              </a:rPr>
              <a:t>Mathematics, Science, </a:t>
            </a:r>
            <a:r>
              <a:rPr lang="en-US" sz="2800" u="sng" dirty="0">
                <a:ea typeface="Geneva" charset="0"/>
                <a:cs typeface="Geneva" charset="0"/>
              </a:rPr>
              <a:t>and Technical Subjects</a:t>
            </a:r>
          </a:p>
        </p:txBody>
      </p:sp>
      <p:sp>
        <p:nvSpPr>
          <p:cNvPr id="54276" name="Content Placeholder 4"/>
          <p:cNvSpPr>
            <a:spLocks noGrp="1"/>
          </p:cNvSpPr>
          <p:nvPr>
            <p:ph idx="4294967295"/>
          </p:nvPr>
        </p:nvSpPr>
        <p:spPr>
          <a:xfrm>
            <a:off x="223838" y="1430338"/>
            <a:ext cx="8455025" cy="4508500"/>
          </a:xfrm>
        </p:spPr>
        <p:txBody>
          <a:bodyPr>
            <a:normAutofit fontScale="92500" lnSpcReduction="20000"/>
          </a:bodyPr>
          <a:lstStyle/>
          <a:p>
            <a:pPr marL="233363" indent="-233363">
              <a:defRPr/>
            </a:pPr>
            <a:r>
              <a:rPr lang="en-US" sz="2400" dirty="0">
                <a:ea typeface="Geneva" charset="0"/>
                <a:cs typeface="Geneva" charset="0"/>
              </a:rPr>
              <a:t>Reading Standards for History/Social Studies, Science, and Technical Subjects</a:t>
            </a:r>
          </a:p>
          <a:p>
            <a:pPr marL="571500" lvl="1" indent="-287338">
              <a:spcBef>
                <a:spcPts val="600"/>
              </a:spcBef>
              <a:spcAft>
                <a:spcPts val="600"/>
              </a:spcAft>
              <a:defRPr/>
            </a:pPr>
            <a:r>
              <a:rPr lang="en-US" sz="2000" dirty="0">
                <a:ea typeface="Geneva" charset="0"/>
                <a:cs typeface="Geneva" charset="0"/>
              </a:rPr>
              <a:t>Knowledge of domain-specific vocabulary </a:t>
            </a:r>
          </a:p>
          <a:p>
            <a:pPr marL="571500" lvl="1" indent="-287338">
              <a:spcBef>
                <a:spcPts val="600"/>
              </a:spcBef>
              <a:spcAft>
                <a:spcPts val="600"/>
              </a:spcAft>
              <a:defRPr/>
            </a:pPr>
            <a:r>
              <a:rPr lang="en-US" sz="2000" dirty="0">
                <a:ea typeface="Geneva" charset="0"/>
                <a:cs typeface="Geneva" charset="0"/>
              </a:rPr>
              <a:t>Analyze, evaluate, and differentiate primary and secondary sources </a:t>
            </a:r>
          </a:p>
          <a:p>
            <a:pPr marL="571500" lvl="1" indent="-287338">
              <a:spcBef>
                <a:spcPts val="600"/>
              </a:spcBef>
              <a:spcAft>
                <a:spcPts val="600"/>
              </a:spcAft>
              <a:defRPr/>
            </a:pPr>
            <a:r>
              <a:rPr lang="en-US" sz="2000" dirty="0">
                <a:ea typeface="Geneva" charset="0"/>
                <a:cs typeface="Geneva" charset="0"/>
              </a:rPr>
              <a:t>Synthesize quantitative and technical information, including facts presented in maps, timelines, flowcharts, or diagrams</a:t>
            </a:r>
          </a:p>
          <a:p>
            <a:pPr marL="233363" indent="-233363">
              <a:defRPr/>
            </a:pPr>
            <a:r>
              <a:rPr lang="en-US" sz="2400" dirty="0">
                <a:ea typeface="Geneva" charset="0"/>
                <a:cs typeface="Geneva" charset="0"/>
              </a:rPr>
              <a:t>Writing Standards for History/Social Studies, Science, and Technical Subjects</a:t>
            </a:r>
          </a:p>
          <a:p>
            <a:pPr marL="508000" lvl="1" indent="-287338">
              <a:spcBef>
                <a:spcPts val="600"/>
              </a:spcBef>
              <a:spcAft>
                <a:spcPts val="600"/>
              </a:spcAft>
              <a:defRPr/>
            </a:pPr>
            <a:r>
              <a:rPr lang="en-US" sz="2000" dirty="0">
                <a:ea typeface="Geneva" charset="0"/>
                <a:cs typeface="Geneva" charset="0"/>
              </a:rPr>
              <a:t>Write arguments on discipline-specific content and informative/explanatory texts</a:t>
            </a:r>
          </a:p>
          <a:p>
            <a:pPr marL="508000" lvl="1" indent="-287338">
              <a:spcBef>
                <a:spcPts val="600"/>
              </a:spcBef>
              <a:spcAft>
                <a:spcPts val="600"/>
              </a:spcAft>
              <a:defRPr/>
            </a:pPr>
            <a:r>
              <a:rPr lang="en-US" sz="2000" dirty="0">
                <a:ea typeface="Geneva" charset="0"/>
                <a:cs typeface="Geneva" charset="0"/>
              </a:rPr>
              <a:t>Use of data, evidence, and reason to support arguments and claims </a:t>
            </a:r>
          </a:p>
          <a:p>
            <a:pPr marL="508000" lvl="1" indent="-287338">
              <a:spcBef>
                <a:spcPts val="600"/>
              </a:spcBef>
              <a:spcAft>
                <a:spcPts val="600"/>
              </a:spcAft>
              <a:defRPr/>
            </a:pPr>
            <a:r>
              <a:rPr lang="en-US" sz="2000" dirty="0">
                <a:ea typeface="Geneva" charset="0"/>
                <a:cs typeface="Geneva" charset="0"/>
              </a:rPr>
              <a:t>Use of domain-specific vocabulary </a:t>
            </a:r>
          </a:p>
          <a:p>
            <a:pPr marL="401638" lvl="1" indent="-287338">
              <a:spcBef>
                <a:spcPts val="600"/>
              </a:spcBef>
              <a:spcAft>
                <a:spcPts val="600"/>
              </a:spcAft>
              <a:defRPr/>
            </a:pPr>
            <a:endParaRPr lang="en-US" sz="2000" dirty="0">
              <a:ea typeface="Geneva" charset="0"/>
              <a:cs typeface="Geneva" charset="0"/>
            </a:endParaRPr>
          </a:p>
        </p:txBody>
      </p:sp>
    </p:spTree>
    <p:extLst>
      <p:ext uri="{BB962C8B-B14F-4D97-AF65-F5344CB8AC3E}">
        <p14:creationId xmlns:p14="http://schemas.microsoft.com/office/powerpoint/2010/main" val="1400487373"/>
      </p:ext>
    </p:extLst>
  </p:cSld>
  <p:clrMapOvr>
    <a:masterClrMapping/>
  </p:clrMapOvr>
  <p:transition spd="med" advClick="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287462"/>
            <a:ext cx="9144000" cy="450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Slide Number Placeholder 2"/>
          <p:cNvSpPr>
            <a:spLocks noGrp="1"/>
          </p:cNvSpPr>
          <p:nvPr>
            <p:ph type="sldNum" sz="quarter" idx="10"/>
          </p:nvPr>
        </p:nvSpPr>
        <p:spPr bwMode="auto">
          <a:xfrm>
            <a:off x="6400800" y="6521450"/>
            <a:ext cx="2133600" cy="244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90FB9BE2-A13C-426A-9784-2960D99C1AB9}" type="slidenum">
              <a:rPr lang="en-US" sz="1400" smtClean="0">
                <a:solidFill>
                  <a:schemeClr val="bg1"/>
                </a:solidFill>
              </a:rPr>
              <a:pPr/>
              <a:t>19</a:t>
            </a:fld>
            <a:endParaRPr lang="en-US" sz="1400" smtClean="0">
              <a:solidFill>
                <a:schemeClr val="bg1"/>
              </a:solidFill>
            </a:endParaRPr>
          </a:p>
        </p:txBody>
      </p:sp>
      <p:sp>
        <p:nvSpPr>
          <p:cNvPr id="5" name="Rectangle 4"/>
          <p:cNvSpPr/>
          <p:nvPr/>
        </p:nvSpPr>
        <p:spPr>
          <a:xfrm>
            <a:off x="127000" y="2540000"/>
            <a:ext cx="8491538" cy="471488"/>
          </a:xfrm>
          <a:prstGeom prst="rect">
            <a:avLst/>
          </a:prstGeom>
          <a:solidFill>
            <a:srgbClr val="FFFF00">
              <a:alpha val="27000"/>
            </a:srgb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spTree>
    <p:extLst>
      <p:ext uri="{BB962C8B-B14F-4D97-AF65-F5344CB8AC3E}">
        <p14:creationId xmlns:p14="http://schemas.microsoft.com/office/powerpoint/2010/main" val="1180381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Briefly think about the norms we will use over the next two days that will help us work productively together.</a:t>
            </a:r>
          </a:p>
          <a:p>
            <a:r>
              <a:rPr lang="en-US" dirty="0" smtClean="0"/>
              <a:t> Pick one norm you think is most essential for our work together. </a:t>
            </a:r>
          </a:p>
          <a:p>
            <a:r>
              <a:rPr lang="en-US" dirty="0" smtClean="0"/>
              <a:t>Talk at your table about the norms and identify two you think are most essential.</a:t>
            </a:r>
          </a:p>
          <a:p>
            <a:r>
              <a:rPr lang="en-US" dirty="0" smtClean="0"/>
              <a:t>Be prepared </a:t>
            </a:r>
            <a:r>
              <a:rPr lang="en-US" smtClean="0"/>
              <a:t>to share.  </a:t>
            </a:r>
          </a:p>
        </p:txBody>
      </p:sp>
      <p:sp>
        <p:nvSpPr>
          <p:cNvPr id="2" name="Title 1"/>
          <p:cNvSpPr>
            <a:spLocks noGrp="1"/>
          </p:cNvSpPr>
          <p:nvPr>
            <p:ph type="title"/>
          </p:nvPr>
        </p:nvSpPr>
        <p:spPr/>
        <p:txBody>
          <a:bodyPr/>
          <a:lstStyle/>
          <a:p>
            <a:r>
              <a:rPr lang="en-US" dirty="0" smtClean="0"/>
              <a:t>Norms:</a:t>
            </a:r>
            <a:endParaRPr lang="en-US" dirty="0"/>
          </a:p>
        </p:txBody>
      </p:sp>
    </p:spTree>
    <p:extLst>
      <p:ext uri="{BB962C8B-B14F-4D97-AF65-F5344CB8AC3E}">
        <p14:creationId xmlns:p14="http://schemas.microsoft.com/office/powerpoint/2010/main" val="2359805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2"/>
          <p:cNvSpPr>
            <a:spLocks noGrp="1"/>
          </p:cNvSpPr>
          <p:nvPr>
            <p:ph type="sldNum" sz="quarter" idx="10"/>
          </p:nvPr>
        </p:nvSpPr>
        <p:spPr bwMode="auto">
          <a:xfrm>
            <a:off x="6400800" y="6521450"/>
            <a:ext cx="2133600" cy="244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CA8038C8-02F4-4846-A75D-ECE158725748}" type="slidenum">
              <a:rPr lang="en-US" sz="1400" smtClean="0">
                <a:solidFill>
                  <a:schemeClr val="bg1"/>
                </a:solidFill>
              </a:rPr>
              <a:pPr/>
              <a:t>20</a:t>
            </a:fld>
            <a:endParaRPr lang="en-US" sz="1400" smtClean="0">
              <a:solidFill>
                <a:schemeClr val="bg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0025" y="2631692"/>
            <a:ext cx="5313363"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00841" y="3961632"/>
            <a:ext cx="5294312"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19859" y="5257800"/>
            <a:ext cx="5400675" cy="140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8"/>
          <p:cNvPicPr>
            <a:picLocks noChangeAspect="1"/>
          </p:cNvPicPr>
          <p:nvPr/>
        </p:nvPicPr>
        <p:blipFill>
          <a:blip r:embed="rId6">
            <a:extLst>
              <a:ext uri="{28A0092B-C50C-407E-A947-70E740481C1C}">
                <a14:useLocalDpi xmlns:a14="http://schemas.microsoft.com/office/drawing/2010/main" val="0"/>
              </a:ext>
            </a:extLst>
          </a:blip>
          <a:srcRect b="54579"/>
          <a:stretch>
            <a:fillRect/>
          </a:stretch>
        </p:blipFill>
        <p:spPr bwMode="auto">
          <a:xfrm>
            <a:off x="0" y="1287463"/>
            <a:ext cx="875665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8031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Deconstructing Writing Standard I:  Argumentation </a:t>
            </a:r>
            <a:endParaRPr lang="en-US" dirty="0">
              <a:ea typeface="ＭＳ Ｐゴシック" pitchFamily="-112" charset="-128"/>
            </a:endParaRPr>
          </a:p>
        </p:txBody>
      </p:sp>
      <p:sp>
        <p:nvSpPr>
          <p:cNvPr id="25603" name="Content Placeholder 2"/>
          <p:cNvSpPr>
            <a:spLocks noGrp="1"/>
          </p:cNvSpPr>
          <p:nvPr>
            <p:ph sz="half" idx="1"/>
          </p:nvPr>
        </p:nvSpPr>
        <p:spPr>
          <a:xfrm>
            <a:off x="381000" y="1676400"/>
            <a:ext cx="8458200" cy="5181600"/>
          </a:xfrm>
        </p:spPr>
        <p:txBody>
          <a:bodyPr>
            <a:normAutofit/>
          </a:bodyPr>
          <a:lstStyle/>
          <a:p>
            <a:pPr marL="109728" indent="0">
              <a:buNone/>
            </a:pPr>
            <a:r>
              <a:rPr lang="en-US" sz="3200" b="1" dirty="0" smtClean="0"/>
              <a:t>Directions:   With your elbow partner   </a:t>
            </a:r>
          </a:p>
          <a:p>
            <a:r>
              <a:rPr lang="en-US" sz="3200" dirty="0" smtClean="0"/>
              <a:t>Identify the major expectations at your grade level and content area</a:t>
            </a:r>
          </a:p>
          <a:p>
            <a:r>
              <a:rPr lang="en-US" sz="3200" dirty="0" smtClean="0"/>
              <a:t>Compare your grade level expectations to the grade before it and after it.  </a:t>
            </a:r>
          </a:p>
          <a:p>
            <a:r>
              <a:rPr lang="en-US" sz="3200" dirty="0" smtClean="0"/>
              <a:t>Be prepared to share your comparisons with the entire group.   </a:t>
            </a:r>
          </a:p>
        </p:txBody>
      </p:sp>
      <p:sp>
        <p:nvSpPr>
          <p:cNvPr id="25604"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8D45BA9B-A76F-49CC-BCFA-4F48EEC9B4EC}" type="slidenum">
              <a:rPr lang="en-US" sz="1400" smtClean="0">
                <a:solidFill>
                  <a:schemeClr val="bg1"/>
                </a:solidFill>
              </a:rPr>
              <a:pPr/>
              <a:t>21</a:t>
            </a:fld>
            <a:endParaRPr lang="en-US" sz="1400" smtClean="0">
              <a:solidFill>
                <a:schemeClr val="bg1"/>
              </a:solidFill>
            </a:endParaRPr>
          </a:p>
        </p:txBody>
      </p:sp>
    </p:spTree>
    <p:extLst>
      <p:ext uri="{BB962C8B-B14F-4D97-AF65-F5344CB8AC3E}">
        <p14:creationId xmlns:p14="http://schemas.microsoft.com/office/powerpoint/2010/main" val="2789720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046454198"/>
              </p:ext>
            </p:extLst>
          </p:nvPr>
        </p:nvGraphicFramePr>
        <p:xfrm>
          <a:off x="0" y="-65251"/>
          <a:ext cx="8915400" cy="6779134"/>
        </p:xfrm>
        <a:graphic>
          <a:graphicData uri="http://schemas.openxmlformats.org/drawingml/2006/table">
            <a:tbl>
              <a:tblPr firstRow="1" bandRow="1">
                <a:tableStyleId>{5C22544A-7EE6-4342-B048-85BDC9FD1C3A}</a:tableStyleId>
              </a:tblPr>
              <a:tblGrid>
                <a:gridCol w="914400"/>
                <a:gridCol w="1905000"/>
                <a:gridCol w="6096000"/>
              </a:tblGrid>
              <a:tr h="728852">
                <a:tc gridSpan="3">
                  <a:txBody>
                    <a:bodyPr/>
                    <a:lstStyle/>
                    <a:p>
                      <a:pPr algn="ctr"/>
                      <a:endParaRPr lang="en-US" sz="2400" dirty="0" smtClean="0"/>
                    </a:p>
                    <a:p>
                      <a:pPr algn="ctr"/>
                      <a:r>
                        <a:rPr lang="en-US" sz="2400" dirty="0" smtClean="0"/>
                        <a:t>Pedagogical Shifts Demanded</a:t>
                      </a:r>
                      <a:r>
                        <a:rPr lang="en-US" sz="2400" baseline="0" dirty="0" smtClean="0"/>
                        <a:t> by the CCSS</a:t>
                      </a:r>
                      <a:endParaRPr lang="en-US" sz="2400" dirty="0"/>
                    </a:p>
                  </a:txBody>
                  <a:tcPr/>
                </a:tc>
                <a:tc hMerge="1">
                  <a:txBody>
                    <a:bodyPr/>
                    <a:lstStyle/>
                    <a:p>
                      <a:endParaRPr lang="en-US"/>
                    </a:p>
                  </a:txBody>
                  <a:tcPr/>
                </a:tc>
                <a:tc hMerge="1">
                  <a:txBody>
                    <a:bodyPr/>
                    <a:lstStyle/>
                    <a:p>
                      <a:endParaRPr lang="en-US" dirty="0"/>
                    </a:p>
                  </a:txBody>
                  <a:tcPr/>
                </a:tc>
              </a:tr>
              <a:tr h="992814">
                <a:tc>
                  <a:txBody>
                    <a:bodyPr/>
                    <a:lstStyle/>
                    <a:p>
                      <a:r>
                        <a:rPr lang="en-US" dirty="0" smtClean="0"/>
                        <a:t>Shift 1</a:t>
                      </a:r>
                      <a:endParaRPr lang="en-US" dirty="0"/>
                    </a:p>
                  </a:txBody>
                  <a:tcPr/>
                </a:tc>
                <a:tc>
                  <a:txBody>
                    <a:bodyPr/>
                    <a:lstStyle/>
                    <a:p>
                      <a:r>
                        <a:rPr lang="en-US" b="1" dirty="0" smtClean="0"/>
                        <a:t>Balancing</a:t>
                      </a:r>
                      <a:r>
                        <a:rPr lang="en-US" b="1" baseline="0" dirty="0" smtClean="0"/>
                        <a:t> Informational &amp; Literary Text</a:t>
                      </a:r>
                      <a:endParaRPr lang="en-US" b="1" dirty="0"/>
                    </a:p>
                  </a:txBody>
                  <a:tcPr/>
                </a:tc>
                <a:tc>
                  <a:txBody>
                    <a:bodyPr/>
                    <a:lstStyle/>
                    <a:p>
                      <a:r>
                        <a:rPr lang="en-US" dirty="0" smtClean="0"/>
                        <a:t>Students read a true balance of informational and literary texts.</a:t>
                      </a:r>
                      <a:endParaRPr lang="en-US" dirty="0"/>
                    </a:p>
                  </a:txBody>
                  <a:tcPr/>
                </a:tc>
              </a:tr>
              <a:tr h="992814">
                <a:tc>
                  <a:txBody>
                    <a:bodyPr/>
                    <a:lstStyle/>
                    <a:p>
                      <a:r>
                        <a:rPr lang="en-US" dirty="0" smtClean="0"/>
                        <a:t>Shift 2</a:t>
                      </a:r>
                      <a:endParaRPr lang="en-US" dirty="0"/>
                    </a:p>
                  </a:txBody>
                  <a:tcPr/>
                </a:tc>
                <a:tc>
                  <a:txBody>
                    <a:bodyPr/>
                    <a:lstStyle/>
                    <a:p>
                      <a:r>
                        <a:rPr lang="en-US" b="1" dirty="0" smtClean="0"/>
                        <a:t>Knowledge in the Disciplines</a:t>
                      </a:r>
                      <a:endParaRPr lang="en-US" b="1" dirty="0"/>
                    </a:p>
                  </a:txBody>
                  <a:tcPr/>
                </a:tc>
                <a:tc>
                  <a:txBody>
                    <a:bodyPr/>
                    <a:lstStyle/>
                    <a:p>
                      <a:r>
                        <a:rPr lang="en-US" dirty="0" smtClean="0"/>
                        <a:t>Students build knowledge about the world (domains/content areas) through TEXT rather than the teacher or activities.</a:t>
                      </a:r>
                      <a:endParaRPr lang="en-US" dirty="0"/>
                    </a:p>
                  </a:txBody>
                  <a:tcPr/>
                </a:tc>
              </a:tr>
              <a:tr h="1324122">
                <a:tc>
                  <a:txBody>
                    <a:bodyPr/>
                    <a:lstStyle/>
                    <a:p>
                      <a:r>
                        <a:rPr lang="en-US" dirty="0" smtClean="0"/>
                        <a:t>Shift 3</a:t>
                      </a:r>
                      <a:endParaRPr lang="en-US" dirty="0"/>
                    </a:p>
                  </a:txBody>
                  <a:tcPr/>
                </a:tc>
                <a:tc>
                  <a:txBody>
                    <a:bodyPr/>
                    <a:lstStyle/>
                    <a:p>
                      <a:r>
                        <a:rPr lang="en-US" b="1" dirty="0" smtClean="0"/>
                        <a:t>Staircase</a:t>
                      </a:r>
                      <a:r>
                        <a:rPr lang="en-US" b="1" baseline="0" dirty="0" smtClean="0"/>
                        <a:t> of Complexity</a:t>
                      </a:r>
                      <a:endParaRPr lang="en-US" b="1" dirty="0"/>
                    </a:p>
                  </a:txBody>
                  <a:tcPr/>
                </a:tc>
                <a:tc>
                  <a:txBody>
                    <a:bodyPr/>
                    <a:lstStyle/>
                    <a:p>
                      <a:r>
                        <a:rPr lang="en-US" dirty="0" smtClean="0"/>
                        <a:t>Students read the central, grade appropriate</a:t>
                      </a:r>
                      <a:r>
                        <a:rPr lang="en-US" baseline="0" dirty="0" smtClean="0"/>
                        <a:t> text around which instruction is centered.  Teachers are patient, create more time and space and support in the curriculum for close reading.</a:t>
                      </a:r>
                      <a:endParaRPr lang="en-US" dirty="0"/>
                    </a:p>
                  </a:txBody>
                  <a:tcPr/>
                </a:tc>
              </a:tr>
              <a:tr h="728852">
                <a:tc>
                  <a:txBody>
                    <a:bodyPr/>
                    <a:lstStyle/>
                    <a:p>
                      <a:r>
                        <a:rPr lang="en-US" dirty="0" smtClean="0"/>
                        <a:t>Shift 4</a:t>
                      </a:r>
                      <a:endParaRPr lang="en-US" dirty="0"/>
                    </a:p>
                  </a:txBody>
                  <a:tcPr/>
                </a:tc>
                <a:tc>
                  <a:txBody>
                    <a:bodyPr/>
                    <a:lstStyle/>
                    <a:p>
                      <a:r>
                        <a:rPr lang="en-US" b="1" dirty="0" smtClean="0"/>
                        <a:t>Text-based Answers</a:t>
                      </a:r>
                      <a:endParaRPr lang="en-US" b="1" dirty="0"/>
                    </a:p>
                  </a:txBody>
                  <a:tcPr/>
                </a:tc>
                <a:tc>
                  <a:txBody>
                    <a:bodyPr/>
                    <a:lstStyle/>
                    <a:p>
                      <a:r>
                        <a:rPr lang="en-US" dirty="0" smtClean="0"/>
                        <a:t>Students engage in rich</a:t>
                      </a:r>
                      <a:r>
                        <a:rPr lang="en-US" baseline="0" dirty="0" smtClean="0"/>
                        <a:t> and rigorous evidence-based conversations about text.</a:t>
                      </a:r>
                      <a:endParaRPr lang="en-US" dirty="0"/>
                    </a:p>
                  </a:txBody>
                  <a:tcPr/>
                </a:tc>
              </a:tr>
              <a:tr h="728852">
                <a:tc>
                  <a:txBody>
                    <a:bodyPr/>
                    <a:lstStyle/>
                    <a:p>
                      <a:r>
                        <a:rPr lang="en-US" dirty="0" smtClean="0"/>
                        <a:t>Shift 5</a:t>
                      </a:r>
                      <a:endParaRPr lang="en-US" dirty="0"/>
                    </a:p>
                  </a:txBody>
                  <a:tcPr/>
                </a:tc>
                <a:tc>
                  <a:txBody>
                    <a:bodyPr/>
                    <a:lstStyle/>
                    <a:p>
                      <a:r>
                        <a:rPr lang="en-US" b="1" dirty="0" smtClean="0"/>
                        <a:t>Writing</a:t>
                      </a:r>
                      <a:r>
                        <a:rPr lang="en-US" b="1" baseline="0" dirty="0" smtClean="0"/>
                        <a:t> from Sources</a:t>
                      </a:r>
                      <a:endParaRPr lang="en-US" b="1" dirty="0"/>
                    </a:p>
                  </a:txBody>
                  <a:tcPr/>
                </a:tc>
                <a:tc>
                  <a:txBody>
                    <a:bodyPr/>
                    <a:lstStyle/>
                    <a:p>
                      <a:r>
                        <a:rPr lang="en-US" dirty="0" smtClean="0"/>
                        <a:t>Writing emphasizes</a:t>
                      </a:r>
                      <a:r>
                        <a:rPr lang="en-US" baseline="0" dirty="0" smtClean="0"/>
                        <a:t> use of evidence from sources to inform or make an argument.  </a:t>
                      </a:r>
                      <a:endParaRPr lang="en-US" dirty="0"/>
                    </a:p>
                  </a:txBody>
                  <a:tcPr/>
                </a:tc>
              </a:tr>
              <a:tr h="992814">
                <a:tc>
                  <a:txBody>
                    <a:bodyPr/>
                    <a:lstStyle/>
                    <a:p>
                      <a:r>
                        <a:rPr lang="en-US" dirty="0" smtClean="0"/>
                        <a:t>Shift 6</a:t>
                      </a:r>
                      <a:endParaRPr lang="en-US" dirty="0"/>
                    </a:p>
                  </a:txBody>
                  <a:tcPr/>
                </a:tc>
                <a:tc>
                  <a:txBody>
                    <a:bodyPr/>
                    <a:lstStyle/>
                    <a:p>
                      <a:r>
                        <a:rPr lang="en-US" b="1" dirty="0" smtClean="0"/>
                        <a:t>Academic</a:t>
                      </a:r>
                      <a:r>
                        <a:rPr lang="en-US" b="1" baseline="0" dirty="0" smtClean="0"/>
                        <a:t> and Technical Vocabulary</a:t>
                      </a:r>
                      <a:endParaRPr lang="en-US" b="1" dirty="0"/>
                    </a:p>
                  </a:txBody>
                  <a:tcPr/>
                </a:tc>
                <a:tc>
                  <a:txBody>
                    <a:bodyPr/>
                    <a:lstStyle/>
                    <a:p>
                      <a:r>
                        <a:rPr lang="en-US" dirty="0" smtClean="0"/>
                        <a:t>Students constantly build the transferable vocabulary they need to access grade-level</a:t>
                      </a:r>
                      <a:r>
                        <a:rPr lang="en-US" baseline="0" dirty="0" smtClean="0"/>
                        <a:t> complex texts.  This can be done effectively by spiraling like content in increasingly complex texts.  </a:t>
                      </a:r>
                      <a:endParaRPr lang="en-US" dirty="0"/>
                    </a:p>
                  </a:txBody>
                  <a:tcPr/>
                </a:tc>
              </a:tr>
            </a:tbl>
          </a:graphicData>
        </a:graphic>
      </p:graphicFrame>
    </p:spTree>
    <p:extLst>
      <p:ext uri="{BB962C8B-B14F-4D97-AF65-F5344CB8AC3E}">
        <p14:creationId xmlns:p14="http://schemas.microsoft.com/office/powerpoint/2010/main" val="9574185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66688" y="457200"/>
            <a:ext cx="7983537" cy="609600"/>
          </a:xfrm>
        </p:spPr>
        <p:txBody>
          <a:bodyPr/>
          <a:lstStyle/>
          <a:p>
            <a:pPr algn="ctr" eaLnBrk="1" fontAlgn="auto" hangingPunct="1">
              <a:spcAft>
                <a:spcPts val="0"/>
              </a:spcAft>
              <a:defRPr/>
            </a:pPr>
            <a:r>
              <a:rPr sz="4400" dirty="0" smtClean="0">
                <a:solidFill>
                  <a:srgbClr val="C00000"/>
                </a:solidFill>
                <a:latin typeface="+mn-lt"/>
                <a:ea typeface="+mj-ea"/>
                <a:cs typeface="Arial" pitchFamily="34" charset="0"/>
              </a:rPr>
              <a:t>Turn and </a:t>
            </a:r>
            <a:r>
              <a:rPr lang="en-US" sz="4400" dirty="0" smtClean="0">
                <a:solidFill>
                  <a:srgbClr val="C00000"/>
                </a:solidFill>
                <a:latin typeface="+mn-lt"/>
                <a:ea typeface="+mj-ea"/>
                <a:cs typeface="Arial" pitchFamily="34" charset="0"/>
              </a:rPr>
              <a:t>Tweet</a:t>
            </a:r>
            <a:endParaRPr sz="4400" dirty="0" smtClean="0">
              <a:solidFill>
                <a:srgbClr val="C00000"/>
              </a:solidFill>
              <a:latin typeface="+mn-lt"/>
              <a:ea typeface="+mj-ea"/>
              <a:cs typeface="Arial" pitchFamily="34" charset="0"/>
            </a:endParaRPr>
          </a:p>
        </p:txBody>
      </p:sp>
      <p:sp>
        <p:nvSpPr>
          <p:cNvPr id="208898" name="Slide Number Placeholder 3"/>
          <p:cNvSpPr>
            <a:spLocks noGrp="1"/>
          </p:cNvSpPr>
          <p:nvPr>
            <p:ph type="sldNum" sz="quarter" idx="10"/>
          </p:nvPr>
        </p:nvSpPr>
        <p:spPr bwMode="auto">
          <a:xfrm rot="16200000">
            <a:off x="7551738" y="1646237"/>
            <a:ext cx="2438400" cy="365125"/>
          </a:xfrm>
          <a:prstGeom prst="rect">
            <a:avLst/>
          </a:prstGeom>
          <a:noFill/>
          <a:ln w="952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defTabSz="912813"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defTabSz="912813"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defTabSz="912813"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defTabSz="912813"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l" eaLnBrk="1" hangingPunct="1"/>
            <a:fld id="{067D3DDE-E044-4034-B085-4A4E286B01A6}" type="slidenum">
              <a:rPr lang="en-US" sz="1200">
                <a:solidFill>
                  <a:schemeClr val="bg1"/>
                </a:solidFill>
                <a:latin typeface="Calibri" pitchFamily="34" charset="0"/>
              </a:rPr>
              <a:pPr algn="l" eaLnBrk="1" hangingPunct="1"/>
              <a:t>23</a:t>
            </a:fld>
            <a:endParaRPr lang="en-US" sz="1200">
              <a:solidFill>
                <a:schemeClr val="bg1"/>
              </a:solidFill>
              <a:latin typeface="Calibri" pitchFamily="34" charset="0"/>
            </a:endParaRPr>
          </a:p>
        </p:txBody>
      </p:sp>
      <p:sp>
        <p:nvSpPr>
          <p:cNvPr id="2" name="Rectangle 1"/>
          <p:cNvSpPr/>
          <p:nvPr/>
        </p:nvSpPr>
        <p:spPr>
          <a:xfrm>
            <a:off x="476250" y="1162050"/>
            <a:ext cx="7181850" cy="5262979"/>
          </a:xfrm>
          <a:prstGeom prst="rect">
            <a:avLst/>
          </a:prstGeom>
        </p:spPr>
        <p:txBody>
          <a:bodyPr>
            <a:spAutoFit/>
          </a:bodyPr>
          <a:lstStyle/>
          <a:p>
            <a:pPr marL="457200" indent="-457200">
              <a:lnSpc>
                <a:spcPct val="150000"/>
              </a:lnSpc>
              <a:buFont typeface="Arial" pitchFamily="34" charset="0"/>
              <a:buChar char="•"/>
              <a:defRPr/>
            </a:pPr>
            <a:r>
              <a:rPr lang="en-US" sz="3200" dirty="0" smtClean="0">
                <a:solidFill>
                  <a:srgbClr val="000066"/>
                </a:solidFill>
                <a:latin typeface="Arial" pitchFamily="34" charset="0"/>
              </a:rPr>
              <a:t>Find another person to discuss the Tweets or Post-It-Notes about the CCSS question, concerns, and responses.</a:t>
            </a:r>
          </a:p>
          <a:p>
            <a:pPr marL="457200" indent="-457200">
              <a:lnSpc>
                <a:spcPct val="150000"/>
              </a:lnSpc>
              <a:buFont typeface="Arial" pitchFamily="34" charset="0"/>
              <a:buChar char="•"/>
              <a:defRPr/>
            </a:pPr>
            <a:r>
              <a:rPr lang="en-US" sz="3200" dirty="0" smtClean="0">
                <a:solidFill>
                  <a:srgbClr val="000066"/>
                </a:solidFill>
                <a:latin typeface="Arial" pitchFamily="34" charset="0"/>
              </a:rPr>
              <a:t>What new insights do you have about the CCSS?  </a:t>
            </a:r>
          </a:p>
          <a:p>
            <a:pPr marL="457200" indent="-457200">
              <a:lnSpc>
                <a:spcPct val="150000"/>
              </a:lnSpc>
              <a:buFont typeface="Arial" pitchFamily="34" charset="0"/>
              <a:buChar char="•"/>
              <a:defRPr/>
            </a:pPr>
            <a:endParaRPr lang="en-US" sz="3200" dirty="0" smtClean="0">
              <a:solidFill>
                <a:srgbClr val="000066"/>
              </a:solidFill>
              <a:latin typeface="Arial" pitchFamily="34" charset="0"/>
            </a:endParaRPr>
          </a:p>
        </p:txBody>
      </p:sp>
      <p:pic>
        <p:nvPicPr>
          <p:cNvPr id="208900" name="Picture 2" descr="http://www.staceyreid.com/news/wp-content/uploads/2011/12/andresr2498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43037" y="5099132"/>
            <a:ext cx="2300963" cy="1725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042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fat2fitradio.com/wp-content/uploads/2010/12/hit-your-goal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5725" y="1676400"/>
            <a:ext cx="22844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Slide Number Placeholder 2"/>
          <p:cNvSpPr>
            <a:spLocks noGrp="1"/>
          </p:cNvSpPr>
          <p:nvPr>
            <p:ph type="sldNum" sz="quarter" idx="10"/>
          </p:nvPr>
        </p:nvSpPr>
        <p:spPr bwMode="auto">
          <a:xfrm>
            <a:off x="6553200" y="6521450"/>
            <a:ext cx="2133600" cy="244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eaLnBrk="1" hangingPunct="1"/>
            <a:fld id="{0D84C693-3A18-41F7-9C69-F6C0578E54D3}" type="slidenum">
              <a:rPr lang="en-US" sz="1400" smtClean="0">
                <a:solidFill>
                  <a:srgbClr val="306FCC"/>
                </a:solidFill>
                <a:latin typeface="Arial" pitchFamily="34" charset="0"/>
              </a:rPr>
              <a:pPr eaLnBrk="1" hangingPunct="1"/>
              <a:t>24</a:t>
            </a:fld>
            <a:endParaRPr lang="en-US" sz="1400" smtClean="0">
              <a:solidFill>
                <a:srgbClr val="306FCC"/>
              </a:solidFill>
              <a:latin typeface="Arial" pitchFamily="34" charset="0"/>
            </a:endParaRPr>
          </a:p>
        </p:txBody>
      </p:sp>
      <p:sp>
        <p:nvSpPr>
          <p:cNvPr id="7172" name="TextBox 3"/>
          <p:cNvSpPr txBox="1">
            <a:spLocks noChangeArrowheads="1"/>
          </p:cNvSpPr>
          <p:nvPr/>
        </p:nvSpPr>
        <p:spPr bwMode="auto">
          <a:xfrm>
            <a:off x="2243138" y="577850"/>
            <a:ext cx="5429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eaLnBrk="1" hangingPunct="1"/>
            <a:r>
              <a:rPr lang="en-US" sz="3600" b="1">
                <a:latin typeface="Arial" pitchFamily="34" charset="0"/>
              </a:rPr>
              <a:t>Goals of LDC</a:t>
            </a:r>
          </a:p>
        </p:txBody>
      </p:sp>
      <p:sp>
        <p:nvSpPr>
          <p:cNvPr id="7173" name="TextBox 4"/>
          <p:cNvSpPr txBox="1">
            <a:spLocks noChangeArrowheads="1"/>
          </p:cNvSpPr>
          <p:nvPr/>
        </p:nvSpPr>
        <p:spPr bwMode="auto">
          <a:xfrm>
            <a:off x="290513" y="1441450"/>
            <a:ext cx="6643687"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eaLnBrk="1" hangingPunct="1">
              <a:spcAft>
                <a:spcPts val="1200"/>
              </a:spcAft>
              <a:buClr>
                <a:srgbClr val="FF0000"/>
              </a:buClr>
              <a:buFont typeface="Wingdings" pitchFamily="2" charset="2"/>
              <a:buChar char="§"/>
            </a:pPr>
            <a:r>
              <a:rPr lang="en-US" sz="2400" b="1" dirty="0">
                <a:latin typeface="Arial" pitchFamily="34" charset="0"/>
              </a:rPr>
              <a:t>To engage students in reading, comprehending, analyzing, interpreting, and responding to complex texts</a:t>
            </a:r>
          </a:p>
          <a:p>
            <a:pPr eaLnBrk="1" hangingPunct="1">
              <a:spcAft>
                <a:spcPts val="1200"/>
              </a:spcAft>
              <a:buClr>
                <a:srgbClr val="FF0000"/>
              </a:buClr>
              <a:buFont typeface="Wingdings" pitchFamily="2" charset="2"/>
              <a:buChar char="§"/>
            </a:pPr>
            <a:r>
              <a:rPr lang="en-US" sz="2400" b="1" dirty="0">
                <a:latin typeface="Arial" pitchFamily="34" charset="0"/>
              </a:rPr>
              <a:t>To hardwire assignments to the College and Career Readiness Standards within the CCSS and to promote collaboration</a:t>
            </a:r>
          </a:p>
          <a:p>
            <a:pPr eaLnBrk="1" hangingPunct="1">
              <a:spcAft>
                <a:spcPts val="1200"/>
              </a:spcAft>
              <a:buClr>
                <a:srgbClr val="FF0000"/>
              </a:buClr>
              <a:buFont typeface="Wingdings" pitchFamily="2" charset="2"/>
              <a:buChar char="§"/>
            </a:pPr>
            <a:r>
              <a:rPr lang="en-US" sz="2400" b="1" dirty="0">
                <a:latin typeface="Arial" pitchFamily="34" charset="0"/>
              </a:rPr>
              <a:t>To help teachers personalize learning so that every student can master the CCSS</a:t>
            </a:r>
          </a:p>
          <a:p>
            <a:pPr eaLnBrk="1" hangingPunct="1">
              <a:spcAft>
                <a:spcPts val="1200"/>
              </a:spcAft>
              <a:buClr>
                <a:srgbClr val="FF0000"/>
              </a:buClr>
              <a:buFont typeface="Wingdings" pitchFamily="2" charset="2"/>
              <a:buChar char="§"/>
            </a:pPr>
            <a:r>
              <a:rPr lang="en-US" sz="2400" b="1" dirty="0">
                <a:latin typeface="Arial" pitchFamily="34" charset="0"/>
              </a:rPr>
              <a:t>To ensure that all students can be college and career ready</a:t>
            </a:r>
          </a:p>
        </p:txBody>
      </p:sp>
    </p:spTree>
    <p:extLst>
      <p:ext uri="{BB962C8B-B14F-4D97-AF65-F5344CB8AC3E}">
        <p14:creationId xmlns:p14="http://schemas.microsoft.com/office/powerpoint/2010/main" val="1155421619"/>
      </p:ext>
    </p:extLst>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458788"/>
            <a:ext cx="9144000" cy="619125"/>
          </a:xfrm>
        </p:spPr>
        <p:txBody>
          <a:bodyPr/>
          <a:lstStyle/>
          <a:p>
            <a:pPr algn="ctr">
              <a:defRPr/>
            </a:pPr>
            <a:r>
              <a:rPr lang="en-US">
                <a:ea typeface="ＭＳ Ｐゴシック" pitchFamily="-112" charset="-128"/>
              </a:rPr>
              <a:t>Modules</a:t>
            </a:r>
          </a:p>
        </p:txBody>
      </p:sp>
      <p:sp>
        <p:nvSpPr>
          <p:cNvPr id="4" name="TextBox 3"/>
          <p:cNvSpPr txBox="1"/>
          <p:nvPr/>
        </p:nvSpPr>
        <p:spPr>
          <a:xfrm>
            <a:off x="482600" y="1423988"/>
            <a:ext cx="7975600" cy="461962"/>
          </a:xfrm>
          <a:prstGeom prst="rect">
            <a:avLst/>
          </a:prstGeom>
          <a:noFill/>
        </p:spPr>
        <p:txBody>
          <a:bodyPr>
            <a:spAutoFit/>
          </a:bodyPr>
          <a:lstStyle/>
          <a:p>
            <a:pPr eaLnBrk="0" hangingPunct="0">
              <a:defRPr/>
            </a:pPr>
            <a:r>
              <a:rPr lang="en-US" sz="2400" dirty="0">
                <a:solidFill>
                  <a:srgbClr val="000066"/>
                </a:solidFill>
                <a:latin typeface="+mn-lt"/>
                <a:ea typeface="+mn-ea"/>
                <a:cs typeface="+mn-cs"/>
              </a:rPr>
              <a:t>Modules wrap a teaching plan around the task.</a:t>
            </a:r>
          </a:p>
        </p:txBody>
      </p:sp>
      <p:graphicFrame>
        <p:nvGraphicFramePr>
          <p:cNvPr id="5" name="Content Placeholder 3"/>
          <p:cNvGraphicFramePr>
            <a:graphicFrameLocks/>
          </p:cNvGraphicFramePr>
          <p:nvPr/>
        </p:nvGraphicFramePr>
        <p:xfrm>
          <a:off x="888740" y="2193732"/>
          <a:ext cx="7125554" cy="3983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bwMode="auto">
          <a:xfrm>
            <a:off x="2873375" y="5991225"/>
            <a:ext cx="5140325" cy="173038"/>
          </a:xfrm>
          <a:prstGeom prst="rect">
            <a:avLst/>
          </a:prstGeom>
          <a:solidFill>
            <a:schemeClr val="accent4"/>
          </a:solidFill>
          <a:ln w="9525" cap="flat" cmpd="sng" algn="ctr">
            <a:noFill/>
            <a:prstDash val="solid"/>
            <a:round/>
            <a:headEnd type="none" w="med" len="med"/>
            <a:tailEnd type="none" w="med" len="med"/>
          </a:ln>
          <a:effectLst/>
        </p:spPr>
        <p:txBody>
          <a:bodyPr/>
          <a:lstStyle/>
          <a:p>
            <a:pPr eaLnBrk="0" hangingPunct="0">
              <a:defRPr/>
            </a:pPr>
            <a:endParaRPr lang="en-US">
              <a:latin typeface="AGaramond Semibold" charset="0"/>
              <a:ea typeface="+mn-ea"/>
              <a:cs typeface="+mn-cs"/>
            </a:endParaRPr>
          </a:p>
        </p:txBody>
      </p:sp>
      <p:sp>
        <p:nvSpPr>
          <p:cNvPr id="28678" name="Rectangle 7"/>
          <p:cNvSpPr>
            <a:spLocks noChangeArrowheads="1"/>
          </p:cNvSpPr>
          <p:nvPr/>
        </p:nvSpPr>
        <p:spPr bwMode="auto">
          <a:xfrm>
            <a:off x="2886075" y="2203450"/>
            <a:ext cx="5127625" cy="1174750"/>
          </a:xfrm>
          <a:prstGeom prst="rect">
            <a:avLst/>
          </a:prstGeom>
          <a:solidFill>
            <a:srgbClr val="183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en-US"/>
          </a:p>
        </p:txBody>
      </p:sp>
      <p:sp>
        <p:nvSpPr>
          <p:cNvPr id="9" name="Rectangle 8"/>
          <p:cNvSpPr/>
          <p:nvPr/>
        </p:nvSpPr>
        <p:spPr>
          <a:xfrm>
            <a:off x="3033713" y="2389188"/>
            <a:ext cx="2428875" cy="769937"/>
          </a:xfrm>
          <a:prstGeom prst="rect">
            <a:avLst/>
          </a:prstGeom>
        </p:spPr>
        <p:txBody>
          <a:bodyPr>
            <a:spAutoFit/>
          </a:bodyPr>
          <a:lstStyle/>
          <a:p>
            <a:pPr eaLnBrk="0" hangingPunct="0">
              <a:defRPr/>
            </a:pPr>
            <a:r>
              <a:rPr lang="en-US" sz="4400">
                <a:solidFill>
                  <a:srgbClr val="FFFFFF"/>
                </a:solidFill>
                <a:effectLst>
                  <a:outerShdw blurRad="38100" dist="38100" dir="2700000" algn="tl">
                    <a:srgbClr val="C0C0C0"/>
                  </a:outerShdw>
                </a:effectLst>
                <a:latin typeface="Arial" pitchFamily="34" charset="0"/>
                <a:ea typeface="ＭＳ Ｐゴシック" pitchFamily="34" charset="-128"/>
                <a:cs typeface="+mn-cs"/>
              </a:rPr>
              <a:t>Courses</a:t>
            </a:r>
          </a:p>
        </p:txBody>
      </p:sp>
      <p:cxnSp>
        <p:nvCxnSpPr>
          <p:cNvPr id="28680" name="Straight Connector 9"/>
          <p:cNvCxnSpPr>
            <a:cxnSpLocks noChangeShapeType="1"/>
          </p:cNvCxnSpPr>
          <p:nvPr/>
        </p:nvCxnSpPr>
        <p:spPr bwMode="auto">
          <a:xfrm rot="5400000">
            <a:off x="882651" y="4197350"/>
            <a:ext cx="3975100" cy="3175"/>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cxnSp>
      <p:cxnSp>
        <p:nvCxnSpPr>
          <p:cNvPr id="28681" name="Straight Connector 10"/>
          <p:cNvCxnSpPr>
            <a:cxnSpLocks noChangeShapeType="1"/>
          </p:cNvCxnSpPr>
          <p:nvPr/>
        </p:nvCxnSpPr>
        <p:spPr bwMode="auto">
          <a:xfrm rot="5400000">
            <a:off x="6038851" y="4171950"/>
            <a:ext cx="3975100" cy="3175"/>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cxnSp>
      <p:sp>
        <p:nvSpPr>
          <p:cNvPr id="28682" name="Slide Number Placeholder 10"/>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9B55F35B-BE01-451C-99CC-3B3032A7018D}" type="slidenum">
              <a:rPr lang="en-US" sz="1400" smtClean="0">
                <a:solidFill>
                  <a:schemeClr val="bg1"/>
                </a:solidFill>
              </a:rPr>
              <a:pPr/>
              <a:t>25</a:t>
            </a:fld>
            <a:endParaRPr lang="en-US" sz="1400" smtClean="0">
              <a:solidFill>
                <a:schemeClr val="bg1"/>
              </a:solidFill>
            </a:endParaRPr>
          </a:p>
        </p:txBody>
      </p:sp>
    </p:spTree>
    <p:extLst>
      <p:ext uri="{BB962C8B-B14F-4D97-AF65-F5344CB8AC3E}">
        <p14:creationId xmlns:p14="http://schemas.microsoft.com/office/powerpoint/2010/main" val="1669695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ffectLst>
                  <a:outerShdw blurRad="38100" dist="38100" dir="2700000" algn="tl">
                    <a:srgbClr val="C0C0C0"/>
                  </a:outerShdw>
                </a:effectLst>
                <a:ea typeface="ＭＳ Ｐゴシック" pitchFamily="34" charset="-128"/>
              </a:rPr>
              <a:t>LDC Module Framework</a:t>
            </a:r>
          </a:p>
        </p:txBody>
      </p:sp>
      <p:pic>
        <p:nvPicPr>
          <p:cNvPr id="2969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rcRect l="969" r="969"/>
          <a:stretch>
            <a:fillRect/>
          </a:stretch>
        </p:blipFill>
        <p:spPr>
          <a:xfrm>
            <a:off x="1905000" y="1162050"/>
            <a:ext cx="5413375" cy="5119688"/>
          </a:xfrm>
        </p:spPr>
      </p:pic>
      <p:sp>
        <p:nvSpPr>
          <p:cNvPr id="29700"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41304EA0-212B-4AD7-9250-0634AF02028E}" type="slidenum">
              <a:rPr lang="en-US" sz="1400" smtClean="0">
                <a:solidFill>
                  <a:schemeClr val="bg1"/>
                </a:solidFill>
              </a:rPr>
              <a:pPr/>
              <a:t>26</a:t>
            </a:fld>
            <a:endParaRPr lang="en-US" sz="1400" smtClean="0">
              <a:solidFill>
                <a:schemeClr val="bg1"/>
              </a:solidFill>
            </a:endParaRPr>
          </a:p>
        </p:txBody>
      </p:sp>
      <p:sp>
        <p:nvSpPr>
          <p:cNvPr id="7" name="Oval 6"/>
          <p:cNvSpPr>
            <a:spLocks noChangeArrowheads="1"/>
          </p:cNvSpPr>
          <p:nvPr/>
        </p:nvSpPr>
        <p:spPr bwMode="auto">
          <a:xfrm>
            <a:off x="3513138" y="1079500"/>
            <a:ext cx="2159000" cy="1100138"/>
          </a:xfrm>
          <a:prstGeom prst="ellipse">
            <a:avLst/>
          </a:prstGeom>
          <a:noFill/>
          <a:ln w="571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4197438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dirty="0" smtClean="0">
                <a:ea typeface="ＭＳ Ｐゴシック" pitchFamily="-112" charset="-128"/>
              </a:rPr>
              <a:t>What are the LDC tools?  </a:t>
            </a:r>
            <a:endParaRPr lang="en-US" sz="3200" dirty="0">
              <a:ea typeface="ＭＳ Ｐゴシック" pitchFamily="-112" charset="-128"/>
            </a:endParaRPr>
          </a:p>
        </p:txBody>
      </p:sp>
      <p:sp>
        <p:nvSpPr>
          <p:cNvPr id="3" name="Content Placeholder 2"/>
          <p:cNvSpPr>
            <a:spLocks noGrp="1"/>
          </p:cNvSpPr>
          <p:nvPr>
            <p:ph idx="1"/>
          </p:nvPr>
        </p:nvSpPr>
        <p:spPr>
          <a:xfrm>
            <a:off x="280988" y="1323975"/>
            <a:ext cx="8523287" cy="5026025"/>
          </a:xfrm>
        </p:spPr>
        <p:txBody>
          <a:bodyPr/>
          <a:lstStyle/>
          <a:p>
            <a:pPr>
              <a:defRPr/>
            </a:pPr>
            <a:r>
              <a:rPr lang="en-US" sz="2600" b="1" dirty="0" smtClean="0">
                <a:solidFill>
                  <a:srgbClr val="C00000"/>
                </a:solidFill>
                <a:ea typeface="ＭＳ Ｐゴシック" pitchFamily="-112" charset="-128"/>
              </a:rPr>
              <a:t>The bank of reading/writing tasks</a:t>
            </a:r>
          </a:p>
          <a:p>
            <a:pPr>
              <a:defRPr/>
            </a:pPr>
            <a:r>
              <a:rPr lang="en-US" sz="2600" b="1" dirty="0" smtClean="0">
                <a:ea typeface="ＭＳ Ｐゴシック" pitchFamily="-112" charset="-128"/>
              </a:rPr>
              <a:t>The module template </a:t>
            </a:r>
          </a:p>
          <a:p>
            <a:pPr lvl="1">
              <a:defRPr/>
            </a:pPr>
            <a:r>
              <a:rPr lang="en-US" sz="2200" b="1" dirty="0" smtClean="0">
                <a:ea typeface="ＭＳ Ｐゴシック" pitchFamily="-112" charset="-128"/>
              </a:rPr>
              <a:t>Tasks</a:t>
            </a:r>
          </a:p>
          <a:p>
            <a:pPr lvl="1">
              <a:defRPr/>
            </a:pPr>
            <a:r>
              <a:rPr lang="en-US" sz="2200" b="1" dirty="0" smtClean="0">
                <a:ea typeface="ＭＳ Ｐゴシック" pitchFamily="-112" charset="-128"/>
              </a:rPr>
              <a:t>Skills </a:t>
            </a:r>
          </a:p>
          <a:p>
            <a:pPr lvl="1">
              <a:defRPr/>
            </a:pPr>
            <a:r>
              <a:rPr lang="en-US" sz="2200" b="1" dirty="0" smtClean="0">
                <a:ea typeface="ＭＳ Ｐゴシック" pitchFamily="-112" charset="-128"/>
              </a:rPr>
              <a:t>Instruction</a:t>
            </a:r>
          </a:p>
          <a:p>
            <a:pPr lvl="1">
              <a:defRPr/>
            </a:pPr>
            <a:r>
              <a:rPr lang="en-US" sz="2200" b="1" dirty="0" smtClean="0">
                <a:ea typeface="ＭＳ Ｐゴシック" pitchFamily="-112" charset="-128"/>
              </a:rPr>
              <a:t>Results</a:t>
            </a:r>
          </a:p>
          <a:p>
            <a:pPr>
              <a:defRPr/>
            </a:pPr>
            <a:r>
              <a:rPr lang="en-US" sz="2600" b="1" dirty="0" smtClean="0">
                <a:ea typeface="ＭＳ Ｐゴシック" pitchFamily="-112" charset="-128"/>
              </a:rPr>
              <a:t>Scoring rubrics </a:t>
            </a:r>
          </a:p>
          <a:p>
            <a:pPr>
              <a:defRPr/>
            </a:pPr>
            <a:r>
              <a:rPr lang="en-US" sz="2600" b="1" dirty="0" smtClean="0">
                <a:ea typeface="ＭＳ Ｐゴシック" pitchFamily="-112" charset="-128"/>
              </a:rPr>
              <a:t>Local and national collaboration  </a:t>
            </a:r>
          </a:p>
          <a:p>
            <a:pPr>
              <a:defRPr/>
            </a:pPr>
            <a:r>
              <a:rPr lang="en-US" sz="2600" b="1" dirty="0" smtClean="0">
                <a:ea typeface="ＭＳ Ｐゴシック" pitchFamily="-112" charset="-128"/>
              </a:rPr>
              <a:t>Access to a community of educators with LDC modules aligned </a:t>
            </a:r>
            <a:r>
              <a:rPr lang="en-US" sz="2600" b="1" dirty="0">
                <a:ea typeface="ＭＳ Ｐゴシック" pitchFamily="-112" charset="-128"/>
              </a:rPr>
              <a:t>to course content and to CCSS</a:t>
            </a:r>
          </a:p>
          <a:p>
            <a:pPr marL="0" indent="0">
              <a:buFont typeface="Wingdings" pitchFamily="2" charset="2"/>
              <a:buNone/>
              <a:defRPr/>
            </a:pPr>
            <a:endParaRPr lang="en-US" sz="2400" b="1" dirty="0" smtClean="0">
              <a:ea typeface="ＭＳ Ｐゴシック" pitchFamily="-112" charset="-128"/>
            </a:endParaRPr>
          </a:p>
          <a:p>
            <a:pPr>
              <a:defRPr/>
            </a:pPr>
            <a:endParaRPr lang="en-US" sz="2400" b="1" dirty="0">
              <a:ea typeface="ＭＳ Ｐゴシック" pitchFamily="-112" charset="-128"/>
            </a:endParaRPr>
          </a:p>
        </p:txBody>
      </p:sp>
      <p:sp>
        <p:nvSpPr>
          <p:cNvPr id="5" name="Slide Number Placeholder 3"/>
          <p:cNvSpPr txBox="1">
            <a:spLocks/>
          </p:cNvSpPr>
          <p:nvPr/>
        </p:nvSpPr>
        <p:spPr>
          <a:xfrm>
            <a:off x="6553200" y="6521450"/>
            <a:ext cx="2133600" cy="244475"/>
          </a:xfrm>
          <a:prstGeom prst="rect">
            <a:avLst/>
          </a:prstGeom>
        </p:spPr>
        <p:txBody>
          <a:bodyPr/>
          <a:lstStyle/>
          <a:p>
            <a:pPr algn="r" eaLnBrk="0" hangingPunct="0">
              <a:defRPr/>
            </a:pPr>
            <a:fld id="{8DC8649E-A31D-4118-9400-67B8E664F9E2}" type="slidenum">
              <a:rPr lang="en-US" sz="1400">
                <a:solidFill>
                  <a:schemeClr val="tx2"/>
                </a:solidFill>
                <a:latin typeface="+mn-lt"/>
                <a:ea typeface="ＭＳ Ｐゴシック" pitchFamily="34" charset="-128"/>
                <a:cs typeface="+mn-cs"/>
              </a:rPr>
              <a:pPr algn="r" eaLnBrk="0" hangingPunct="0">
                <a:defRPr/>
              </a:pPr>
              <a:t>27</a:t>
            </a:fld>
            <a:endParaRPr lang="en-US" sz="1400" dirty="0">
              <a:solidFill>
                <a:schemeClr val="tx2"/>
              </a:solidFill>
              <a:latin typeface="+mn-lt"/>
              <a:ea typeface="ＭＳ Ｐゴシック" pitchFamily="34" charset="-128"/>
              <a:cs typeface="+mn-cs"/>
            </a:endParaRPr>
          </a:p>
        </p:txBody>
      </p:sp>
      <p:sp>
        <p:nvSpPr>
          <p:cNvPr id="6" name="Rectangle 5"/>
          <p:cNvSpPr/>
          <p:nvPr/>
        </p:nvSpPr>
        <p:spPr>
          <a:xfrm>
            <a:off x="6151563" y="6550025"/>
            <a:ext cx="2239962" cy="307975"/>
          </a:xfrm>
          <a:prstGeom prst="rect">
            <a:avLst/>
          </a:prstGeom>
        </p:spPr>
        <p:txBody>
          <a:bodyPr wrap="none">
            <a:spAutoFit/>
          </a:bodyPr>
          <a:lstStyle/>
          <a:p>
            <a:pPr eaLnBrk="0" hangingPunct="0">
              <a:defRPr/>
            </a:pPr>
            <a:r>
              <a:rPr lang="en-US" sz="1400" dirty="0">
                <a:solidFill>
                  <a:schemeClr val="tx2"/>
                </a:solidFill>
                <a:latin typeface="+mn-lt"/>
                <a:ea typeface="ＭＳ Ｐゴシック" pitchFamily="34" charset="-128"/>
                <a:cs typeface="+mn-cs"/>
              </a:rPr>
              <a:t>LDC Framework 10-17-11</a:t>
            </a:r>
          </a:p>
        </p:txBody>
      </p:sp>
    </p:spTree>
    <p:extLst>
      <p:ext uri="{BB962C8B-B14F-4D97-AF65-F5344CB8AC3E}">
        <p14:creationId xmlns:p14="http://schemas.microsoft.com/office/powerpoint/2010/main" val="3091813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98600"/>
            <a:ext cx="9144000" cy="609600"/>
          </a:xfrm>
        </p:spPr>
        <p:txBody>
          <a:bodyPr>
            <a:noAutofit/>
          </a:bodyPr>
          <a:lstStyle/>
          <a:p>
            <a:pPr algn="ctr">
              <a:defRPr/>
            </a:pPr>
            <a:r>
              <a:rPr lang="en-US" sz="4000" dirty="0" smtClean="0">
                <a:effectLst>
                  <a:outerShdw blurRad="38100" dist="38100" dir="2700000" algn="tl">
                    <a:srgbClr val="C0C0C0"/>
                  </a:outerShdw>
                </a:effectLst>
                <a:ea typeface="ＭＳ Ｐゴシック" pitchFamily="34" charset="-128"/>
              </a:rPr>
              <a:t>What are the three types</a:t>
            </a:r>
            <a:br>
              <a:rPr lang="en-US" sz="4000" dirty="0" smtClean="0">
                <a:effectLst>
                  <a:outerShdw blurRad="38100" dist="38100" dir="2700000" algn="tl">
                    <a:srgbClr val="C0C0C0"/>
                  </a:outerShdw>
                </a:effectLst>
                <a:ea typeface="ＭＳ Ｐゴシック" pitchFamily="34" charset="-128"/>
              </a:rPr>
            </a:br>
            <a:r>
              <a:rPr lang="en-US" sz="4000" dirty="0" smtClean="0">
                <a:effectLst>
                  <a:outerShdw blurRad="38100" dist="38100" dir="2700000" algn="tl">
                    <a:srgbClr val="C0C0C0"/>
                  </a:outerShdw>
                </a:effectLst>
                <a:ea typeface="ＭＳ Ｐゴシック" pitchFamily="34" charset="-128"/>
              </a:rPr>
              <a:t>of writing tasks?  </a:t>
            </a:r>
          </a:p>
        </p:txBody>
      </p:sp>
      <p:sp>
        <p:nvSpPr>
          <p:cNvPr id="59395" name="TextBox 4"/>
          <p:cNvSpPr txBox="1">
            <a:spLocks noChangeArrowheads="1"/>
          </p:cNvSpPr>
          <p:nvPr/>
        </p:nvSpPr>
        <p:spPr bwMode="auto">
          <a:xfrm>
            <a:off x="520700" y="2516188"/>
            <a:ext cx="7285038" cy="3478212"/>
          </a:xfrm>
          <a:prstGeom prst="rect">
            <a:avLst/>
          </a:prstGeom>
          <a:noFill/>
          <a:ln w="9525">
            <a:noFill/>
            <a:miter lim="800000"/>
            <a:headEnd/>
            <a:tailEnd/>
          </a:ln>
        </p:spPr>
        <p:txBody>
          <a:bodyPr>
            <a:spAutoFit/>
          </a:bodyPr>
          <a:lstStyle/>
          <a:p>
            <a:pPr eaLnBrk="0" hangingPunct="0">
              <a:defRPr/>
            </a:pPr>
            <a:endParaRPr lang="en-US" sz="3600" dirty="0">
              <a:latin typeface="AGaramond Semibold" charset="0"/>
              <a:ea typeface="ＭＳ Ｐゴシック" pitchFamily="34" charset="-128"/>
              <a:cs typeface="+mn-cs"/>
            </a:endParaRPr>
          </a:p>
          <a:p>
            <a:pPr marL="914400" lvl="1" indent="-457200" eaLnBrk="0" hangingPunct="0">
              <a:buFontTx/>
              <a:buAutoNum type="arabicPeriod"/>
              <a:defRPr/>
            </a:pPr>
            <a:r>
              <a:rPr lang="en-US" sz="3600" b="1" i="1" dirty="0">
                <a:solidFill>
                  <a:srgbClr val="804000"/>
                </a:solidFill>
                <a:latin typeface="AGaramond Semibold" charset="0"/>
                <a:ea typeface="ＭＳ Ｐゴシック" pitchFamily="34" charset="-128"/>
                <a:cs typeface="+mn-cs"/>
              </a:rPr>
              <a:t> Argumentation </a:t>
            </a:r>
          </a:p>
          <a:p>
            <a:pPr lvl="1" eaLnBrk="0" hangingPunct="0">
              <a:defRPr/>
            </a:pPr>
            <a:r>
              <a:rPr lang="en-US" sz="3600" b="1" i="1" dirty="0">
                <a:solidFill>
                  <a:srgbClr val="804000"/>
                </a:solidFill>
                <a:latin typeface="AGaramond Semibold" charset="0"/>
                <a:ea typeface="ＭＳ Ｐゴシック" pitchFamily="34" charset="-128"/>
                <a:cs typeface="+mn-cs"/>
              </a:rPr>
              <a:t>2. Informational/explanatory</a:t>
            </a:r>
          </a:p>
          <a:p>
            <a:pPr lvl="1" eaLnBrk="0" hangingPunct="0">
              <a:defRPr/>
            </a:pPr>
            <a:r>
              <a:rPr lang="en-US" sz="3600" b="1" i="1" dirty="0">
                <a:solidFill>
                  <a:srgbClr val="804000"/>
                </a:solidFill>
                <a:latin typeface="AGaramond Semibold" charset="0"/>
                <a:ea typeface="ＭＳ Ｐゴシック" pitchFamily="34" charset="-128"/>
                <a:cs typeface="+mn-cs"/>
              </a:rPr>
              <a:t>3. Narrative</a:t>
            </a:r>
          </a:p>
          <a:p>
            <a:pPr marL="914400" lvl="1" indent="-457200" eaLnBrk="0" hangingPunct="0">
              <a:defRPr/>
            </a:pPr>
            <a:endParaRPr lang="en-US" sz="2400" b="1" i="1" dirty="0">
              <a:solidFill>
                <a:srgbClr val="804000"/>
              </a:solidFill>
              <a:latin typeface="AGaramond Semibold" charset="0"/>
              <a:ea typeface="ＭＳ Ｐゴシック" pitchFamily="34" charset="-128"/>
              <a:cs typeface="+mn-cs"/>
            </a:endParaRPr>
          </a:p>
          <a:p>
            <a:pPr eaLnBrk="0" hangingPunct="0">
              <a:defRPr/>
            </a:pPr>
            <a:endParaRPr lang="en-US" sz="2400" dirty="0">
              <a:latin typeface="AGaramond Semibold" charset="0"/>
              <a:ea typeface="ＭＳ Ｐゴシック" pitchFamily="34" charset="-128"/>
              <a:cs typeface="+mn-cs"/>
            </a:endParaRPr>
          </a:p>
          <a:p>
            <a:pPr eaLnBrk="0" hangingPunct="0">
              <a:defRPr/>
            </a:pPr>
            <a:endParaRPr lang="en-US" dirty="0">
              <a:latin typeface="AGaramond Semibold" charset="0"/>
              <a:ea typeface="ＭＳ Ｐゴシック" pitchFamily="34" charset="-128"/>
              <a:cs typeface="+mn-cs"/>
            </a:endParaRPr>
          </a:p>
        </p:txBody>
      </p:sp>
      <p:pic>
        <p:nvPicPr>
          <p:cNvPr id="317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7500" y="4322763"/>
            <a:ext cx="1928813"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3"/>
          <p:cNvSpPr txBox="1">
            <a:spLocks/>
          </p:cNvSpPr>
          <p:nvPr/>
        </p:nvSpPr>
        <p:spPr>
          <a:xfrm>
            <a:off x="6553200" y="6521450"/>
            <a:ext cx="2133600" cy="244475"/>
          </a:xfrm>
          <a:prstGeom prst="rect">
            <a:avLst/>
          </a:prstGeom>
        </p:spPr>
        <p:txBody>
          <a:bodyPr/>
          <a:lstStyle/>
          <a:p>
            <a:pPr algn="r" eaLnBrk="0" hangingPunct="0">
              <a:defRPr/>
            </a:pPr>
            <a:fld id="{F39F1AFD-C08A-4615-AFCA-CB61814BB82B}" type="slidenum">
              <a:rPr lang="en-US" sz="1400">
                <a:solidFill>
                  <a:schemeClr val="tx2"/>
                </a:solidFill>
                <a:latin typeface="+mn-lt"/>
                <a:ea typeface="ＭＳ Ｐゴシック" pitchFamily="34" charset="-128"/>
                <a:cs typeface="+mn-cs"/>
              </a:rPr>
              <a:pPr algn="r" eaLnBrk="0" hangingPunct="0">
                <a:defRPr/>
              </a:pPr>
              <a:t>28</a:t>
            </a:fld>
            <a:endParaRPr lang="en-US" sz="1400" dirty="0">
              <a:solidFill>
                <a:schemeClr val="tx2"/>
              </a:solidFill>
              <a:latin typeface="+mn-lt"/>
              <a:ea typeface="ＭＳ Ｐゴシック" pitchFamily="34" charset="-128"/>
              <a:cs typeface="+mn-cs"/>
            </a:endParaRPr>
          </a:p>
        </p:txBody>
      </p:sp>
      <p:sp>
        <p:nvSpPr>
          <p:cNvPr id="7" name="Rectangle 6"/>
          <p:cNvSpPr/>
          <p:nvPr/>
        </p:nvSpPr>
        <p:spPr>
          <a:xfrm>
            <a:off x="6151563" y="6550025"/>
            <a:ext cx="2239962" cy="307975"/>
          </a:xfrm>
          <a:prstGeom prst="rect">
            <a:avLst/>
          </a:prstGeom>
        </p:spPr>
        <p:txBody>
          <a:bodyPr wrap="none">
            <a:spAutoFit/>
          </a:bodyPr>
          <a:lstStyle/>
          <a:p>
            <a:pPr eaLnBrk="0" hangingPunct="0">
              <a:defRPr/>
            </a:pPr>
            <a:r>
              <a:rPr lang="en-US" sz="1400" dirty="0">
                <a:solidFill>
                  <a:schemeClr val="tx2"/>
                </a:solidFill>
                <a:latin typeface="+mn-lt"/>
                <a:ea typeface="ＭＳ Ｐゴシック" pitchFamily="34" charset="-128"/>
                <a:cs typeface="+mn-cs"/>
              </a:rPr>
              <a:t>LDC Framework 10-17-11</a:t>
            </a:r>
          </a:p>
        </p:txBody>
      </p:sp>
    </p:spTree>
    <p:extLst>
      <p:ext uri="{BB962C8B-B14F-4D97-AF65-F5344CB8AC3E}">
        <p14:creationId xmlns:p14="http://schemas.microsoft.com/office/powerpoint/2010/main" val="3417641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a:spLocks noChangeArrowheads="1"/>
          </p:cNvSpPr>
          <p:nvPr/>
        </p:nvSpPr>
        <p:spPr bwMode="auto">
          <a:xfrm>
            <a:off x="188913" y="1676400"/>
            <a:ext cx="8510587" cy="4044950"/>
          </a:xfrm>
          <a:prstGeom prst="roundRect">
            <a:avLst>
              <a:gd name="adj" fmla="val 16667"/>
            </a:avLst>
          </a:prstGeom>
          <a:gradFill rotWithShape="1">
            <a:gsLst>
              <a:gs pos="0">
                <a:srgbClr val="E1E9FF"/>
              </a:gs>
              <a:gs pos="64999">
                <a:srgbClr val="B5CAFF"/>
              </a:gs>
              <a:gs pos="100000">
                <a:srgbClr val="95B4FF"/>
              </a:gs>
            </a:gsLst>
            <a:lin ang="5400000" scaled="1"/>
          </a:gradFill>
          <a:ln w="9525">
            <a:solidFill>
              <a:srgbClr val="2B6CCB"/>
            </a:solidFill>
            <a:round/>
            <a:headEnd/>
            <a:tailEnd/>
          </a:ln>
          <a:effectLst>
            <a:outerShdw blurRad="40000" dist="20000" dir="5400000" rotWithShape="0">
              <a:srgbClr val="808080">
                <a:alpha val="37999"/>
              </a:srgbClr>
            </a:outerShdw>
          </a:effectLst>
        </p:spPr>
        <p:txBody>
          <a:bodyPr anchor="ctr"/>
          <a:lstStyle/>
          <a:p>
            <a:pPr algn="ctr" eaLnBrk="0" hangingPunct="0">
              <a:defRPr/>
            </a:pPr>
            <a:r>
              <a:rPr lang="en-US" sz="2800" b="1" dirty="0"/>
              <a:t>Task 1: </a:t>
            </a:r>
            <a:r>
              <a:rPr lang="en-US" sz="2800" dirty="0"/>
              <a:t>[</a:t>
            </a:r>
            <a:r>
              <a:rPr lang="en-US" sz="2800" dirty="0" smtClean="0"/>
              <a:t>Insert </a:t>
            </a:r>
            <a:r>
              <a:rPr lang="en-US" sz="2800" dirty="0"/>
              <a:t>optional question] After researching ________ (informational texts) on ________ (content), write ________ (an essay or substitute) in which you argue ________ (content).  Support your position with evidence from your research. </a:t>
            </a:r>
            <a:r>
              <a:rPr lang="en-US" sz="2800" b="1" dirty="0"/>
              <a:t>(Argumentation/Analysis)</a:t>
            </a:r>
            <a:endParaRPr lang="en-US" sz="2800" dirty="0">
              <a:solidFill>
                <a:schemeClr val="dk1"/>
              </a:solidFill>
            </a:endParaRPr>
          </a:p>
        </p:txBody>
      </p:sp>
      <p:sp>
        <p:nvSpPr>
          <p:cNvPr id="2" name="Title 1"/>
          <p:cNvSpPr>
            <a:spLocks noGrp="1"/>
          </p:cNvSpPr>
          <p:nvPr>
            <p:ph type="title"/>
          </p:nvPr>
        </p:nvSpPr>
        <p:spPr>
          <a:xfrm>
            <a:off x="1838325" y="419100"/>
            <a:ext cx="6794500" cy="554038"/>
          </a:xfrm>
        </p:spPr>
        <p:txBody>
          <a:bodyPr>
            <a:noAutofit/>
          </a:bodyPr>
          <a:lstStyle/>
          <a:p>
            <a:pPr>
              <a:defRPr/>
            </a:pPr>
            <a:r>
              <a:rPr lang="en-US" sz="2800" dirty="0" smtClean="0">
                <a:effectLst>
                  <a:outerShdw blurRad="38100" dist="38100" dir="2700000" algn="tl">
                    <a:srgbClr val="C0C0C0"/>
                  </a:outerShdw>
                </a:effectLst>
                <a:ea typeface="ＭＳ Ｐゴシック" pitchFamily="34" charset="-128"/>
              </a:rPr>
              <a:t>An Example Argumentation Task</a:t>
            </a:r>
          </a:p>
        </p:txBody>
      </p:sp>
      <p:sp>
        <p:nvSpPr>
          <p:cNvPr id="6" name="Slide Number Placeholder 3"/>
          <p:cNvSpPr txBox="1">
            <a:spLocks/>
          </p:cNvSpPr>
          <p:nvPr/>
        </p:nvSpPr>
        <p:spPr>
          <a:xfrm>
            <a:off x="6553200" y="6521450"/>
            <a:ext cx="2133600" cy="244475"/>
          </a:xfrm>
          <a:prstGeom prst="rect">
            <a:avLst/>
          </a:prstGeom>
        </p:spPr>
        <p:txBody>
          <a:bodyPr/>
          <a:lstStyle/>
          <a:p>
            <a:pPr algn="r" eaLnBrk="0" hangingPunct="0">
              <a:defRPr/>
            </a:pPr>
            <a:fld id="{1BBC9F01-BD22-4C42-A42C-F39ADF9EDE6F}" type="slidenum">
              <a:rPr lang="en-US" sz="1400">
                <a:solidFill>
                  <a:schemeClr val="tx2"/>
                </a:solidFill>
                <a:latin typeface="+mn-lt"/>
                <a:ea typeface="ＭＳ Ｐゴシック" pitchFamily="34" charset="-128"/>
                <a:cs typeface="+mn-cs"/>
              </a:rPr>
              <a:pPr algn="r" eaLnBrk="0" hangingPunct="0">
                <a:defRPr/>
              </a:pPr>
              <a:t>29</a:t>
            </a:fld>
            <a:endParaRPr lang="en-US" sz="1400" dirty="0">
              <a:solidFill>
                <a:schemeClr val="tx2"/>
              </a:solidFill>
              <a:latin typeface="+mn-lt"/>
              <a:ea typeface="ＭＳ Ｐゴシック" pitchFamily="34" charset="-128"/>
              <a:cs typeface="+mn-cs"/>
            </a:endParaRPr>
          </a:p>
        </p:txBody>
      </p:sp>
      <p:sp>
        <p:nvSpPr>
          <p:cNvPr id="8" name="Rectangle 7"/>
          <p:cNvSpPr/>
          <p:nvPr/>
        </p:nvSpPr>
        <p:spPr>
          <a:xfrm>
            <a:off x="6151563" y="6550025"/>
            <a:ext cx="2239962" cy="307975"/>
          </a:xfrm>
          <a:prstGeom prst="rect">
            <a:avLst/>
          </a:prstGeom>
        </p:spPr>
        <p:txBody>
          <a:bodyPr wrap="none">
            <a:spAutoFit/>
          </a:bodyPr>
          <a:lstStyle/>
          <a:p>
            <a:pPr eaLnBrk="0" hangingPunct="0">
              <a:defRPr/>
            </a:pPr>
            <a:r>
              <a:rPr lang="en-US" sz="1400" dirty="0">
                <a:solidFill>
                  <a:schemeClr val="tx2"/>
                </a:solidFill>
                <a:latin typeface="+mn-lt"/>
                <a:ea typeface="ＭＳ Ｐゴシック" pitchFamily="34" charset="-128"/>
                <a:cs typeface="+mn-cs"/>
              </a:rPr>
              <a:t>LDC Framework 10-17-11</a:t>
            </a:r>
          </a:p>
        </p:txBody>
      </p:sp>
    </p:spTree>
    <p:extLst>
      <p:ext uri="{BB962C8B-B14F-4D97-AF65-F5344CB8AC3E}">
        <p14:creationId xmlns:p14="http://schemas.microsoft.com/office/powerpoint/2010/main" val="350761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Guiding Questions:</a:t>
            </a:r>
            <a:endParaRPr lang="en-US" dirty="0">
              <a:ea typeface="ＭＳ Ｐゴシック" pitchFamily="-112" charset="-128"/>
            </a:endParaRPr>
          </a:p>
        </p:txBody>
      </p:sp>
      <p:sp>
        <p:nvSpPr>
          <p:cNvPr id="8195" name="Content Placeholder 2"/>
          <p:cNvSpPr>
            <a:spLocks noGrp="1"/>
          </p:cNvSpPr>
          <p:nvPr>
            <p:ph idx="1"/>
          </p:nvPr>
        </p:nvSpPr>
        <p:spPr>
          <a:xfrm>
            <a:off x="457200" y="1066800"/>
            <a:ext cx="7945438" cy="5330825"/>
          </a:xfrm>
        </p:spPr>
        <p:txBody>
          <a:bodyPr/>
          <a:lstStyle/>
          <a:p>
            <a:r>
              <a:rPr lang="en-US" sz="3600" dirty="0" smtClean="0"/>
              <a:t>How much do you know about the Common Core State Standards?   </a:t>
            </a:r>
          </a:p>
        </p:txBody>
      </p:sp>
      <p:pic>
        <p:nvPicPr>
          <p:cNvPr id="8196" name="Picture 24" descr="Questioning"/>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870825" y="4156075"/>
            <a:ext cx="1273175"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Content Placeholder 2"/>
          <p:cNvSpPr txBox="1">
            <a:spLocks/>
          </p:cNvSpPr>
          <p:nvPr/>
        </p:nvSpPr>
        <p:spPr bwMode="auto">
          <a:xfrm>
            <a:off x="1600200" y="2819400"/>
            <a:ext cx="6464300" cy="420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spcBef>
                <a:spcPct val="20000"/>
              </a:spcBef>
              <a:buFont typeface="Wingdings" pitchFamily="2" charset="2"/>
              <a:buChar char="§"/>
            </a:pPr>
            <a:r>
              <a:rPr lang="en-US" dirty="0">
                <a:solidFill>
                  <a:srgbClr val="000066"/>
                </a:solidFill>
                <a:latin typeface="Arial" pitchFamily="34" charset="0"/>
              </a:rPr>
              <a:t>Fist to Five:  On a scale of 0 to 5 with 0 being no familiarity and 5 being thoroughly knowledgeable, where are you </a:t>
            </a:r>
            <a:br>
              <a:rPr lang="en-US" dirty="0">
                <a:solidFill>
                  <a:srgbClr val="000066"/>
                </a:solidFill>
                <a:latin typeface="Arial" pitchFamily="34" charset="0"/>
              </a:rPr>
            </a:br>
            <a:r>
              <a:rPr lang="en-US" dirty="0">
                <a:solidFill>
                  <a:srgbClr val="000066"/>
                </a:solidFill>
                <a:latin typeface="Arial" pitchFamily="34" charset="0"/>
              </a:rPr>
              <a:t>in relation to the CCSS?</a:t>
            </a:r>
          </a:p>
          <a:p>
            <a:pPr>
              <a:spcBef>
                <a:spcPct val="20000"/>
              </a:spcBef>
              <a:buFont typeface="Wingdings" pitchFamily="2" charset="2"/>
              <a:buChar char="§"/>
            </a:pPr>
            <a:r>
              <a:rPr lang="en-US" dirty="0">
                <a:solidFill>
                  <a:srgbClr val="000066"/>
                </a:solidFill>
                <a:latin typeface="Arial" pitchFamily="34" charset="0"/>
              </a:rPr>
              <a:t>What is your biggest </a:t>
            </a:r>
            <a:r>
              <a:rPr lang="en-US" dirty="0" smtClean="0">
                <a:solidFill>
                  <a:srgbClr val="000066"/>
                </a:solidFill>
                <a:latin typeface="Arial" pitchFamily="34" charset="0"/>
              </a:rPr>
              <a:t>question or concern </a:t>
            </a:r>
            <a:r>
              <a:rPr lang="en-US" dirty="0">
                <a:solidFill>
                  <a:srgbClr val="000066"/>
                </a:solidFill>
                <a:latin typeface="Arial" pitchFamily="34" charset="0"/>
              </a:rPr>
              <a:t/>
            </a:r>
            <a:br>
              <a:rPr lang="en-US" dirty="0">
                <a:solidFill>
                  <a:srgbClr val="000066"/>
                </a:solidFill>
                <a:latin typeface="Arial" pitchFamily="34" charset="0"/>
              </a:rPr>
            </a:br>
            <a:r>
              <a:rPr lang="en-US" dirty="0">
                <a:solidFill>
                  <a:srgbClr val="000066"/>
                </a:solidFill>
                <a:latin typeface="Arial" pitchFamily="34" charset="0"/>
              </a:rPr>
              <a:t>about the CCSS?</a:t>
            </a:r>
          </a:p>
        </p:txBody>
      </p:sp>
    </p:spTree>
    <p:extLst>
      <p:ext uri="{BB962C8B-B14F-4D97-AF65-F5344CB8AC3E}">
        <p14:creationId xmlns:p14="http://schemas.microsoft.com/office/powerpoint/2010/main" val="3088446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algn="l"/>
            <a:r>
              <a:rPr lang="en-US" dirty="0" smtClean="0"/>
              <a:t>Additional Demands:  </a:t>
            </a:r>
            <a:endParaRPr lang="en-US" dirty="0"/>
          </a:p>
        </p:txBody>
      </p:sp>
      <p:sp>
        <p:nvSpPr>
          <p:cNvPr id="4" name="Content Placeholder 3"/>
          <p:cNvSpPr>
            <a:spLocks noGrp="1"/>
          </p:cNvSpPr>
          <p:nvPr>
            <p:ph idx="1"/>
          </p:nvPr>
        </p:nvSpPr>
        <p:spPr>
          <a:xfrm>
            <a:off x="457200" y="914400"/>
            <a:ext cx="8229600" cy="5417287"/>
          </a:xfrm>
        </p:spPr>
        <p:txBody>
          <a:bodyPr>
            <a:normAutofit fontScale="25000" lnSpcReduction="20000"/>
          </a:bodyPr>
          <a:lstStyle/>
          <a:p>
            <a:pPr marL="109728" indent="0">
              <a:buNone/>
            </a:pPr>
            <a:r>
              <a:rPr lang="en-US" sz="7200" b="1" dirty="0"/>
              <a:t>You may choose one or more of these D’s (demands) to a Template Task to increase the challenge:</a:t>
            </a:r>
            <a:endParaRPr lang="en-US" sz="7200" dirty="0"/>
          </a:p>
          <a:p>
            <a:pPr marL="109728" indent="0">
              <a:buNone/>
            </a:pPr>
            <a:r>
              <a:rPr lang="en-US" sz="3000" dirty="0"/>
              <a:t> </a:t>
            </a:r>
          </a:p>
          <a:p>
            <a:pPr marL="109728" indent="0">
              <a:buNone/>
            </a:pPr>
            <a:r>
              <a:rPr lang="en-US" sz="5600" b="1" dirty="0"/>
              <a:t>D1</a:t>
            </a:r>
            <a:r>
              <a:rPr lang="en-US" sz="5600" dirty="0"/>
              <a:t> Be sure to acknowledge competing views. (Argumentation)</a:t>
            </a:r>
          </a:p>
          <a:p>
            <a:pPr marL="109728" indent="0">
              <a:buNone/>
            </a:pPr>
            <a:r>
              <a:rPr lang="en-US" sz="5600" dirty="0"/>
              <a:t> </a:t>
            </a:r>
          </a:p>
          <a:p>
            <a:pPr marL="109728" indent="0">
              <a:buNone/>
            </a:pPr>
            <a:r>
              <a:rPr lang="en-US" sz="5600" b="1" dirty="0"/>
              <a:t>D2</a:t>
            </a:r>
            <a:r>
              <a:rPr lang="en-US" sz="5600" dirty="0"/>
              <a:t>  Give ____(one; #) example/s from past or current____( events; issues) to illustrate and clarify your position. (Argumentation or Informational/Explanatory)</a:t>
            </a:r>
          </a:p>
          <a:p>
            <a:pPr marL="109728" indent="0">
              <a:buNone/>
            </a:pPr>
            <a:r>
              <a:rPr lang="en-US" sz="5600" dirty="0"/>
              <a:t> </a:t>
            </a:r>
          </a:p>
          <a:p>
            <a:pPr marL="109728" indent="0">
              <a:buNone/>
            </a:pPr>
            <a:r>
              <a:rPr lang="en-US" sz="5600" b="1" dirty="0"/>
              <a:t>D3  </a:t>
            </a:r>
            <a:r>
              <a:rPr lang="en-US" sz="5600" dirty="0"/>
              <a:t>What ________ (conclusions; implications) can you draw________? (Argumentation or Informational/Explanatory)</a:t>
            </a:r>
          </a:p>
          <a:p>
            <a:pPr marL="109728" indent="0">
              <a:buNone/>
            </a:pPr>
            <a:r>
              <a:rPr lang="en-US" sz="5600" dirty="0"/>
              <a:t> </a:t>
            </a:r>
          </a:p>
          <a:p>
            <a:pPr marL="109728" indent="0">
              <a:buNone/>
            </a:pPr>
            <a:r>
              <a:rPr lang="en-US" sz="5600" b="1" dirty="0"/>
              <a:t>D4 </a:t>
            </a:r>
            <a:r>
              <a:rPr lang="en-US" sz="5600" dirty="0"/>
              <a:t> In your discussion, address the credibility and origin of sources in view of your research topic. (Argumentation or Informational/Explanatory)</a:t>
            </a:r>
          </a:p>
          <a:p>
            <a:pPr marL="109728" indent="0">
              <a:buNone/>
            </a:pPr>
            <a:r>
              <a:rPr lang="en-US" sz="5600" dirty="0"/>
              <a:t> </a:t>
            </a:r>
          </a:p>
          <a:p>
            <a:pPr marL="109728" indent="0">
              <a:buNone/>
            </a:pPr>
            <a:r>
              <a:rPr lang="en-US" sz="5600" b="1" dirty="0"/>
              <a:t>D5</a:t>
            </a:r>
            <a:r>
              <a:rPr lang="en-US" sz="5600" dirty="0"/>
              <a:t>  Identify any gaps or unanswered questions. (Argumentation or Informational/Explanatory)</a:t>
            </a:r>
          </a:p>
          <a:p>
            <a:pPr marL="109728" indent="0">
              <a:buNone/>
            </a:pPr>
            <a:r>
              <a:rPr lang="en-US" sz="5600" dirty="0"/>
              <a:t> </a:t>
            </a:r>
          </a:p>
          <a:p>
            <a:pPr marL="109728" indent="0">
              <a:buNone/>
            </a:pPr>
            <a:r>
              <a:rPr lang="en-US" sz="5600" b="1" dirty="0"/>
              <a:t>D6</a:t>
            </a:r>
            <a:r>
              <a:rPr lang="en-US" sz="5600" dirty="0"/>
              <a:t>  Use ________ (stylistic devices) to develop your work.  (Argumentation or Informational/Explanatory or Narrative)</a:t>
            </a:r>
          </a:p>
          <a:p>
            <a:pPr marL="109728" indent="0">
              <a:buNone/>
            </a:pPr>
            <a:r>
              <a:rPr lang="en-US" sz="5600" dirty="0"/>
              <a:t> </a:t>
            </a:r>
          </a:p>
          <a:p>
            <a:pPr marL="109728" indent="0">
              <a:buNone/>
            </a:pPr>
            <a:r>
              <a:rPr lang="en-US" sz="5600" b="1" dirty="0"/>
              <a:t>D7</a:t>
            </a:r>
            <a:r>
              <a:rPr lang="en-US" sz="5600" dirty="0"/>
              <a:t>  Use ________ (techniques) to convey multiple storylines.  (Argumentation or Informational/Explanatory or Narrative)</a:t>
            </a:r>
          </a:p>
          <a:p>
            <a:pPr marL="109728" indent="0">
              <a:buNone/>
            </a:pPr>
            <a:r>
              <a:rPr lang="en-US" sz="5600" dirty="0"/>
              <a:t> </a:t>
            </a:r>
          </a:p>
          <a:p>
            <a:pPr marL="109728" indent="0">
              <a:buNone/>
            </a:pPr>
            <a:r>
              <a:rPr lang="en-US" sz="5600" b="1" dirty="0"/>
              <a:t>D8</a:t>
            </a:r>
            <a:r>
              <a:rPr lang="en-US" sz="5600" dirty="0"/>
              <a:t> Include ________ (e.g. bibliography, citations, references, endnotes).  (Argumentation or Informational/Explanatory)</a:t>
            </a:r>
          </a:p>
          <a:p>
            <a:pPr marL="109728" indent="0">
              <a:buNone/>
            </a:pPr>
            <a:endParaRPr lang="en-US" b="1" dirty="0"/>
          </a:p>
        </p:txBody>
      </p:sp>
    </p:spTree>
    <p:extLst>
      <p:ext uri="{BB962C8B-B14F-4D97-AF65-F5344CB8AC3E}">
        <p14:creationId xmlns:p14="http://schemas.microsoft.com/office/powerpoint/2010/main" val="36937653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2"/>
          <p:cNvSpPr>
            <a:spLocks noGrp="1"/>
          </p:cNvSpPr>
          <p:nvPr>
            <p:ph idx="1"/>
          </p:nvPr>
        </p:nvSpPr>
        <p:spPr>
          <a:xfrm>
            <a:off x="457200" y="1774825"/>
            <a:ext cx="8229600" cy="4622800"/>
          </a:xfrm>
        </p:spPr>
        <p:txBody>
          <a:bodyPr/>
          <a:lstStyle/>
          <a:p>
            <a:r>
              <a:rPr lang="en-US" u="sng" smtClean="0"/>
              <a:t>Literature</a:t>
            </a:r>
            <a:r>
              <a:rPr lang="en-US" smtClean="0"/>
              <a:t>: novels, stories, poems, plays </a:t>
            </a:r>
          </a:p>
          <a:p>
            <a:r>
              <a:rPr lang="en-US" u="sng" smtClean="0"/>
              <a:t>Informational texts</a:t>
            </a:r>
            <a:r>
              <a:rPr lang="en-US" smtClean="0"/>
              <a:t>: newspaper articles, journal articles, primary source documents</a:t>
            </a:r>
          </a:p>
          <a:p>
            <a:r>
              <a:rPr lang="en-US" u="sng" smtClean="0"/>
              <a:t>Opinion pieces</a:t>
            </a:r>
            <a:r>
              <a:rPr lang="en-US" smtClean="0"/>
              <a:t>: editorials, speeches, essays on an issue</a:t>
            </a:r>
          </a:p>
          <a:p>
            <a:r>
              <a:rPr lang="en-US" u="sng" smtClean="0"/>
              <a:t>Reference works</a:t>
            </a:r>
            <a:r>
              <a:rPr lang="en-US" smtClean="0"/>
              <a:t>: encyclopedias, almanacs, manuals, how-to books</a:t>
            </a:r>
          </a:p>
        </p:txBody>
      </p:sp>
      <p:sp>
        <p:nvSpPr>
          <p:cNvPr id="45059" name="Slide Number Placeholder 3"/>
          <p:cNvSpPr>
            <a:spLocks noGrp="1"/>
          </p:cNvSpPr>
          <p:nvPr>
            <p:ph type="sldNum" sz="quarter" idx="10"/>
          </p:nvPr>
        </p:nvSpPr>
        <p:spPr bwMode="auto">
          <a:xfrm>
            <a:off x="6553200" y="6589713"/>
            <a:ext cx="2133600" cy="250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E5A3C443-8EB6-426F-8E2D-4D70DA2C1061}" type="slidenum">
              <a:rPr lang="en-US" sz="1400" smtClean="0">
                <a:solidFill>
                  <a:schemeClr val="bg1"/>
                </a:solidFill>
              </a:rPr>
              <a:pPr/>
              <a:t>31</a:t>
            </a:fld>
            <a:endParaRPr lang="en-US" sz="1400" smtClean="0">
              <a:solidFill>
                <a:schemeClr val="bg1"/>
              </a:solidFill>
            </a:endParaRPr>
          </a:p>
        </p:txBody>
      </p:sp>
      <p:sp>
        <p:nvSpPr>
          <p:cNvPr id="12293" name="Title 6"/>
          <p:cNvSpPr>
            <a:spLocks noGrp="1"/>
          </p:cNvSpPr>
          <p:nvPr>
            <p:ph type="title"/>
          </p:nvPr>
        </p:nvSpPr>
        <p:spPr>
          <a:xfrm>
            <a:off x="1905000" y="457200"/>
            <a:ext cx="6858000" cy="852488"/>
          </a:xfrm>
        </p:spPr>
        <p:txBody>
          <a:bodyPr/>
          <a:lstStyle/>
          <a:p>
            <a:pPr>
              <a:defRPr/>
            </a:pPr>
            <a:r>
              <a:rPr lang="en-US" dirty="0" smtClean="0">
                <a:effectLst>
                  <a:outerShdw blurRad="38100" dist="38100" dir="2700000" algn="tl">
                    <a:srgbClr val="000000">
                      <a:alpha val="43137"/>
                    </a:srgbClr>
                  </a:outerShdw>
                </a:effectLst>
                <a:ea typeface="ＭＳ Ｐゴシック" pitchFamily="-112" charset="-128"/>
              </a:rPr>
              <a:t>In Choosing Texts to Read, Consider</a:t>
            </a:r>
          </a:p>
        </p:txBody>
      </p:sp>
    </p:spTree>
    <p:extLst>
      <p:ext uri="{BB962C8B-B14F-4D97-AF65-F5344CB8AC3E}">
        <p14:creationId xmlns:p14="http://schemas.microsoft.com/office/powerpoint/2010/main" val="416183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2"/>
          <p:cNvSpPr>
            <a:spLocks noGrp="1"/>
          </p:cNvSpPr>
          <p:nvPr>
            <p:ph idx="1"/>
          </p:nvPr>
        </p:nvSpPr>
        <p:spPr/>
        <p:txBody>
          <a:bodyPr>
            <a:normAutofit lnSpcReduction="10000"/>
          </a:bodyPr>
          <a:lstStyle/>
          <a:p>
            <a:r>
              <a:rPr lang="en-US" sz="2800" dirty="0" smtClean="0"/>
              <a:t>For an essay, you might substitute a review, article, editorial, speech or proposal (“I propose amending Washington law to require schools to register students as voters on their 18th birthdays. That would be good policy because…”).</a:t>
            </a:r>
          </a:p>
          <a:p>
            <a:r>
              <a:rPr lang="en-US" sz="2800" dirty="0" smtClean="0"/>
              <a:t>For a report, you might substitute an article, lab report or a manual. </a:t>
            </a:r>
          </a:p>
          <a:p>
            <a:r>
              <a:rPr lang="en-US" sz="2800" dirty="0" smtClean="0"/>
              <a:t>For a narrative, you might substitute an article, account, biography, story or play script.</a:t>
            </a:r>
          </a:p>
        </p:txBody>
      </p:sp>
      <p:sp>
        <p:nvSpPr>
          <p:cNvPr id="46083" name="Slide Number Placeholder 3"/>
          <p:cNvSpPr>
            <a:spLocks noGrp="1"/>
          </p:cNvSpPr>
          <p:nvPr>
            <p:ph type="sldNum" sz="quarter" idx="10"/>
          </p:nvPr>
        </p:nvSpPr>
        <p:spPr bwMode="auto">
          <a:xfrm>
            <a:off x="6553200" y="6589713"/>
            <a:ext cx="2133600" cy="250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490876AA-C470-4DE6-A7AF-2CC692B48503}" type="slidenum">
              <a:rPr lang="en-US" sz="1400" smtClean="0">
                <a:solidFill>
                  <a:schemeClr val="bg1"/>
                </a:solidFill>
              </a:rPr>
              <a:pPr/>
              <a:t>32</a:t>
            </a:fld>
            <a:endParaRPr lang="en-US" sz="1400" smtClean="0">
              <a:solidFill>
                <a:schemeClr val="bg1"/>
              </a:solidFill>
            </a:endParaRPr>
          </a:p>
        </p:txBody>
      </p:sp>
      <p:sp>
        <p:nvSpPr>
          <p:cNvPr id="13317" name="Title 6"/>
          <p:cNvSpPr>
            <a:spLocks noGrp="1"/>
          </p:cNvSpPr>
          <p:nvPr>
            <p:ph type="title"/>
          </p:nvPr>
        </p:nvSpPr>
        <p:spPr/>
        <p:txBody>
          <a:bodyPr/>
          <a:lstStyle/>
          <a:p>
            <a:pPr>
              <a:defRPr/>
            </a:pPr>
            <a:r>
              <a:rPr lang="en-US" dirty="0" smtClean="0">
                <a:effectLst>
                  <a:outerShdw blurRad="38100" dist="38100" dir="2700000" algn="tl">
                    <a:srgbClr val="000000">
                      <a:alpha val="43137"/>
                    </a:srgbClr>
                  </a:outerShdw>
                </a:effectLst>
                <a:ea typeface="ＭＳ Ｐゴシック" pitchFamily="-112" charset="-128"/>
              </a:rPr>
              <a:t>For Writing Assignments</a:t>
            </a:r>
          </a:p>
        </p:txBody>
      </p:sp>
    </p:spTree>
    <p:extLst>
      <p:ext uri="{BB962C8B-B14F-4D97-AF65-F5344CB8AC3E}">
        <p14:creationId xmlns:p14="http://schemas.microsoft.com/office/powerpoint/2010/main" val="35205072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2"/>
          <p:cNvSpPr>
            <a:spLocks noGrp="1"/>
          </p:cNvSpPr>
          <p:nvPr>
            <p:ph idx="1"/>
          </p:nvPr>
        </p:nvSpPr>
        <p:spPr/>
        <p:txBody>
          <a:bodyPr>
            <a:normAutofit fontScale="92500" lnSpcReduction="10000"/>
          </a:bodyPr>
          <a:lstStyle/>
          <a:p>
            <a:pPr>
              <a:lnSpc>
                <a:spcPct val="90000"/>
              </a:lnSpc>
              <a:spcAft>
                <a:spcPts val="600"/>
              </a:spcAft>
              <a:buClr>
                <a:srgbClr val="7F7F7F"/>
              </a:buClr>
            </a:pPr>
            <a:r>
              <a:rPr lang="en-US" sz="2800" dirty="0" smtClean="0"/>
              <a:t>Use exact wording of the </a:t>
            </a:r>
            <a:r>
              <a:rPr lang="en-US" sz="2800" i="1" dirty="0" smtClean="0"/>
              <a:t>template task</a:t>
            </a:r>
          </a:p>
          <a:p>
            <a:pPr>
              <a:lnSpc>
                <a:spcPct val="90000"/>
              </a:lnSpc>
              <a:spcAft>
                <a:spcPts val="600"/>
              </a:spcAft>
              <a:buClr>
                <a:srgbClr val="7F7F7F"/>
              </a:buClr>
            </a:pPr>
            <a:r>
              <a:rPr lang="en-US" sz="2800" dirty="0" smtClean="0"/>
              <a:t>Determine if you will </a:t>
            </a:r>
            <a:r>
              <a:rPr lang="en-US" sz="2800" dirty="0" smtClean="0"/>
              <a:t>use a Demand from </a:t>
            </a:r>
            <a:r>
              <a:rPr lang="en-US" sz="2800" smtClean="0"/>
              <a:t>the list.</a:t>
            </a:r>
            <a:endParaRPr lang="en-US" sz="2800" dirty="0" smtClean="0"/>
          </a:p>
          <a:p>
            <a:pPr>
              <a:lnSpc>
                <a:spcPct val="90000"/>
              </a:lnSpc>
              <a:spcAft>
                <a:spcPts val="600"/>
              </a:spcAft>
              <a:buClr>
                <a:srgbClr val="7F7F7F"/>
              </a:buClr>
            </a:pPr>
            <a:r>
              <a:rPr lang="en-US" sz="2800" dirty="0" smtClean="0"/>
              <a:t>Keep the exact </a:t>
            </a:r>
            <a:r>
              <a:rPr lang="en-US" sz="2800" i="1" dirty="0" smtClean="0"/>
              <a:t>CCSS Anchor Standards </a:t>
            </a:r>
            <a:r>
              <a:rPr lang="en-US" sz="2800" dirty="0" smtClean="0"/>
              <a:t>listed in the blank module because the alignment is already completed. Consider additional standards.</a:t>
            </a:r>
          </a:p>
          <a:p>
            <a:pPr>
              <a:lnSpc>
                <a:spcPct val="90000"/>
              </a:lnSpc>
              <a:spcAft>
                <a:spcPts val="600"/>
              </a:spcAft>
              <a:buClr>
                <a:srgbClr val="7F7F7F"/>
              </a:buClr>
            </a:pPr>
            <a:r>
              <a:rPr lang="en-US" sz="2800" dirty="0" smtClean="0"/>
              <a:t>Add appropriate </a:t>
            </a:r>
            <a:r>
              <a:rPr lang="en-US" sz="2800" i="1" dirty="0" smtClean="0"/>
              <a:t>content standards.</a:t>
            </a:r>
            <a:endParaRPr lang="en-US" sz="2800" dirty="0" smtClean="0"/>
          </a:p>
          <a:p>
            <a:pPr>
              <a:lnSpc>
                <a:spcPct val="90000"/>
              </a:lnSpc>
              <a:spcAft>
                <a:spcPts val="600"/>
              </a:spcAft>
              <a:buClr>
                <a:srgbClr val="7F7F7F"/>
              </a:buClr>
            </a:pPr>
            <a:r>
              <a:rPr lang="en-US" sz="2800" dirty="0" smtClean="0"/>
              <a:t>Provide </a:t>
            </a:r>
            <a:r>
              <a:rPr lang="en-US" sz="2800" i="1" dirty="0" smtClean="0"/>
              <a:t>source information</a:t>
            </a:r>
            <a:r>
              <a:rPr lang="en-US" sz="2800" dirty="0" smtClean="0"/>
              <a:t> for the standards you use.</a:t>
            </a:r>
          </a:p>
          <a:p>
            <a:pPr>
              <a:lnSpc>
                <a:spcPct val="90000"/>
              </a:lnSpc>
              <a:spcAft>
                <a:spcPts val="600"/>
              </a:spcAft>
              <a:buClr>
                <a:srgbClr val="7F7F7F"/>
              </a:buClr>
            </a:pPr>
            <a:r>
              <a:rPr lang="en-US" sz="2800" dirty="0" smtClean="0"/>
              <a:t>Use the exact </a:t>
            </a:r>
            <a:r>
              <a:rPr lang="en-US" sz="2800" i="1" dirty="0" smtClean="0"/>
              <a:t>rubric</a:t>
            </a:r>
            <a:r>
              <a:rPr lang="en-US" sz="2800" dirty="0" smtClean="0"/>
              <a:t> listed in the blank module.</a:t>
            </a:r>
          </a:p>
          <a:p>
            <a:pPr marL="109728" indent="0">
              <a:lnSpc>
                <a:spcPct val="90000"/>
              </a:lnSpc>
              <a:spcAft>
                <a:spcPts val="600"/>
              </a:spcAft>
              <a:buClr>
                <a:srgbClr val="7F7F7F"/>
              </a:buClr>
              <a:buNone/>
            </a:pPr>
            <a:endParaRPr lang="en-US" sz="2800" dirty="0" smtClean="0"/>
          </a:p>
          <a:p>
            <a:pPr>
              <a:lnSpc>
                <a:spcPct val="90000"/>
              </a:lnSpc>
              <a:buClr>
                <a:srgbClr val="7F7F7F"/>
              </a:buClr>
              <a:buFont typeface="Wingdings" pitchFamily="2" charset="2"/>
              <a:buNone/>
            </a:pPr>
            <a:endParaRPr lang="en-US" sz="3000" dirty="0" smtClean="0"/>
          </a:p>
        </p:txBody>
      </p:sp>
      <p:sp>
        <p:nvSpPr>
          <p:cNvPr id="47107" name="Slide Number Placeholder 3"/>
          <p:cNvSpPr>
            <a:spLocks noGrp="1"/>
          </p:cNvSpPr>
          <p:nvPr>
            <p:ph type="sldNum" sz="quarter" idx="10"/>
          </p:nvPr>
        </p:nvSpPr>
        <p:spPr bwMode="auto">
          <a:xfrm>
            <a:off x="6553200" y="6589713"/>
            <a:ext cx="2133600" cy="250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C68223B4-5B1A-4698-8AB7-C4A0F99F5129}" type="slidenum">
              <a:rPr lang="en-US" sz="1400" smtClean="0">
                <a:solidFill>
                  <a:schemeClr val="bg1"/>
                </a:solidFill>
              </a:rPr>
              <a:pPr/>
              <a:t>33</a:t>
            </a:fld>
            <a:endParaRPr lang="en-US" sz="1400" smtClean="0">
              <a:solidFill>
                <a:schemeClr val="bg1"/>
              </a:solidFill>
            </a:endParaRPr>
          </a:p>
        </p:txBody>
      </p:sp>
      <p:sp>
        <p:nvSpPr>
          <p:cNvPr id="16388" name="Title 5"/>
          <p:cNvSpPr>
            <a:spLocks noGrp="1"/>
          </p:cNvSpPr>
          <p:nvPr>
            <p:ph type="title"/>
          </p:nvPr>
        </p:nvSpPr>
        <p:spPr/>
        <p:txBody>
          <a:bodyPr/>
          <a:lstStyle/>
          <a:p>
            <a:pPr>
              <a:defRPr/>
            </a:pPr>
            <a:r>
              <a:rPr lang="en-US" dirty="0" smtClean="0">
                <a:effectLst>
                  <a:outerShdw blurRad="38100" dist="38100" dir="2700000" algn="tl">
                    <a:srgbClr val="000000">
                      <a:alpha val="43137"/>
                    </a:srgbClr>
                  </a:outerShdw>
                </a:effectLst>
                <a:ea typeface="ＭＳ Ｐゴシック" pitchFamily="-112" charset="-128"/>
              </a:rPr>
              <a:t>LDC Task Requirements</a:t>
            </a:r>
          </a:p>
        </p:txBody>
      </p:sp>
    </p:spTree>
    <p:extLst>
      <p:ext uri="{BB962C8B-B14F-4D97-AF65-F5344CB8AC3E}">
        <p14:creationId xmlns:p14="http://schemas.microsoft.com/office/powerpoint/2010/main" val="22924386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Task Design Process:</a:t>
            </a:r>
            <a:endParaRPr lang="en-US" dirty="0"/>
          </a:p>
        </p:txBody>
      </p:sp>
      <p:sp>
        <p:nvSpPr>
          <p:cNvPr id="8195" name="Content Placeholder 2"/>
          <p:cNvSpPr>
            <a:spLocks noGrp="1"/>
          </p:cNvSpPr>
          <p:nvPr>
            <p:ph idx="1"/>
          </p:nvPr>
        </p:nvSpPr>
        <p:spPr/>
        <p:txBody>
          <a:bodyPr/>
          <a:lstStyle/>
          <a:p>
            <a:pPr marL="0" indent="0">
              <a:buFont typeface="Wingdings" pitchFamily="2" charset="2"/>
              <a:buNone/>
            </a:pPr>
            <a:r>
              <a:rPr lang="en-US" b="1" dirty="0" smtClean="0"/>
              <a:t>Step 1:  </a:t>
            </a:r>
            <a:r>
              <a:rPr lang="en-US" dirty="0" smtClean="0"/>
              <a:t>Work with a partner in your content area to identify content you want your students to go deeply into over the next marking period—roughly between 2 to 4 weeks.    </a:t>
            </a:r>
          </a:p>
          <a:p>
            <a:pPr marL="0" indent="0">
              <a:buFont typeface="Wingdings" pitchFamily="2" charset="2"/>
              <a:buNone/>
            </a:pPr>
            <a:r>
              <a:rPr lang="en-US" dirty="0" smtClean="0"/>
              <a:t>	</a:t>
            </a:r>
          </a:p>
        </p:txBody>
      </p:sp>
      <p:sp>
        <p:nvSpPr>
          <p:cNvPr id="4" name="Slide Number Placeholder 3"/>
          <p:cNvSpPr>
            <a:spLocks noGrp="1"/>
          </p:cNvSpPr>
          <p:nvPr>
            <p:ph type="sldNum" sz="quarter" idx="10"/>
          </p:nvPr>
        </p:nvSpPr>
        <p:spPr/>
        <p:txBody>
          <a:bodyPr/>
          <a:lstStyle/>
          <a:p>
            <a:pPr>
              <a:defRPr/>
            </a:pPr>
            <a:fld id="{39AC2372-549B-4206-9AF9-101176C3D9BC}" type="slidenum">
              <a:rPr lang="en-US" smtClean="0"/>
              <a:pPr>
                <a:defRPr/>
              </a:pPr>
              <a:t>34</a:t>
            </a:fld>
            <a:endParaRPr lang="en-US" dirty="0"/>
          </a:p>
        </p:txBody>
      </p:sp>
      <p:pic>
        <p:nvPicPr>
          <p:cNvPr id="6" name="Picture 4" descr="Cool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3485137"/>
            <a:ext cx="2511425" cy="1931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910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Task Design Process</a:t>
            </a:r>
            <a:endParaRPr lang="en-US" dirty="0"/>
          </a:p>
        </p:txBody>
      </p:sp>
      <p:sp>
        <p:nvSpPr>
          <p:cNvPr id="3" name="Content Placeholder 2"/>
          <p:cNvSpPr>
            <a:spLocks noGrp="1"/>
          </p:cNvSpPr>
          <p:nvPr>
            <p:ph idx="1"/>
          </p:nvPr>
        </p:nvSpPr>
        <p:spPr>
          <a:xfrm>
            <a:off x="457200" y="1066800"/>
            <a:ext cx="8229600" cy="5330825"/>
          </a:xfrm>
        </p:spPr>
        <p:txBody>
          <a:bodyPr/>
          <a:lstStyle/>
          <a:p>
            <a:pPr marL="0" indent="0">
              <a:buFont typeface="Wingdings" pitchFamily="2" charset="2"/>
              <a:buNone/>
              <a:defRPr/>
            </a:pPr>
            <a:r>
              <a:rPr lang="en-US" sz="2400" b="1" dirty="0" smtClean="0"/>
              <a:t>Step 2:  </a:t>
            </a:r>
            <a:r>
              <a:rPr lang="en-US" sz="2400" dirty="0" smtClean="0"/>
              <a:t>Decide if you want the students to argue, inform/explain, or narrate (text type) about the content: </a:t>
            </a:r>
          </a:p>
          <a:p>
            <a:pPr marL="0" indent="0">
              <a:buFont typeface="Wingdings" pitchFamily="2" charset="2"/>
              <a:buNone/>
              <a:defRPr/>
            </a:pPr>
            <a:endParaRPr lang="en-US" dirty="0"/>
          </a:p>
          <a:p>
            <a:pPr marL="0" indent="0">
              <a:buFont typeface="Wingdings" pitchFamily="2" charset="2"/>
              <a:buNone/>
              <a:defRPr/>
            </a:pPr>
            <a:endParaRPr lang="en-US" dirty="0" smtClean="0"/>
          </a:p>
        </p:txBody>
      </p:sp>
      <p:sp>
        <p:nvSpPr>
          <p:cNvPr id="4" name="Slide Number Placeholder 3"/>
          <p:cNvSpPr>
            <a:spLocks noGrp="1"/>
          </p:cNvSpPr>
          <p:nvPr>
            <p:ph type="sldNum" sz="quarter" idx="10"/>
          </p:nvPr>
        </p:nvSpPr>
        <p:spPr/>
        <p:txBody>
          <a:bodyPr/>
          <a:lstStyle/>
          <a:p>
            <a:pPr>
              <a:defRPr/>
            </a:pPr>
            <a:fld id="{E61BAAF1-8020-40D4-B1D7-A1C26C4A66BF}" type="slidenum">
              <a:rPr lang="en-US" smtClean="0"/>
              <a:pPr>
                <a:defRPr/>
              </a:pPr>
              <a:t>35</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976672684"/>
              </p:ext>
            </p:extLst>
          </p:nvPr>
        </p:nvGraphicFramePr>
        <p:xfrm>
          <a:off x="0" y="2514600"/>
          <a:ext cx="9144000" cy="4038598"/>
        </p:xfrm>
        <a:graphic>
          <a:graphicData uri="http://schemas.openxmlformats.org/drawingml/2006/table">
            <a:tbl>
              <a:tblPr firstRow="1" bandRow="1">
                <a:tableStyleId>{5C22544A-7EE6-4342-B048-85BDC9FD1C3A}</a:tableStyleId>
              </a:tblPr>
              <a:tblGrid>
                <a:gridCol w="2286000"/>
                <a:gridCol w="2286000"/>
                <a:gridCol w="2286000"/>
                <a:gridCol w="2286000"/>
              </a:tblGrid>
              <a:tr h="798844">
                <a:tc>
                  <a:txBody>
                    <a:bodyPr/>
                    <a:lstStyle/>
                    <a:p>
                      <a:endParaRPr lang="en-US" sz="1400" dirty="0"/>
                    </a:p>
                  </a:txBody>
                  <a:tcPr/>
                </a:tc>
                <a:tc>
                  <a:txBody>
                    <a:bodyPr/>
                    <a:lstStyle/>
                    <a:p>
                      <a:r>
                        <a:rPr lang="en-US" dirty="0" smtClean="0"/>
                        <a:t>Argumentation</a:t>
                      </a:r>
                      <a:endParaRPr lang="en-US" dirty="0"/>
                    </a:p>
                  </a:txBody>
                  <a:tcPr/>
                </a:tc>
                <a:tc>
                  <a:txBody>
                    <a:bodyPr/>
                    <a:lstStyle/>
                    <a:p>
                      <a:r>
                        <a:rPr lang="en-US" dirty="0" smtClean="0"/>
                        <a:t>Informational/</a:t>
                      </a:r>
                    </a:p>
                    <a:p>
                      <a:r>
                        <a:rPr lang="en-US" dirty="0" smtClean="0"/>
                        <a:t>Explanatory</a:t>
                      </a:r>
                      <a:endParaRPr lang="en-US" dirty="0"/>
                    </a:p>
                  </a:txBody>
                  <a:tcPr/>
                </a:tc>
                <a:tc>
                  <a:txBody>
                    <a:bodyPr/>
                    <a:lstStyle/>
                    <a:p>
                      <a:r>
                        <a:rPr lang="en-US" dirty="0" smtClean="0"/>
                        <a:t>Narrative</a:t>
                      </a:r>
                      <a:endParaRPr lang="en-US" dirty="0"/>
                    </a:p>
                  </a:txBody>
                  <a:tcPr/>
                </a:tc>
              </a:tr>
              <a:tr h="462822">
                <a:tc>
                  <a:txBody>
                    <a:bodyPr/>
                    <a:lstStyle/>
                    <a:p>
                      <a:endParaRPr lang="en-US" sz="1400" dirty="0"/>
                    </a:p>
                  </a:txBody>
                  <a:tcPr/>
                </a:tc>
                <a:tc>
                  <a:txBody>
                    <a:bodyPr/>
                    <a:lstStyle/>
                    <a:p>
                      <a:endParaRPr lang="en-US" dirty="0"/>
                    </a:p>
                  </a:txBody>
                  <a:tcPr/>
                </a:tc>
                <a:tc>
                  <a:txBody>
                    <a:bodyPr/>
                    <a:lstStyle/>
                    <a:p>
                      <a:endParaRPr lang="en-US"/>
                    </a:p>
                  </a:txBody>
                  <a:tcPr/>
                </a:tc>
                <a:tc>
                  <a:txBody>
                    <a:bodyPr/>
                    <a:lstStyle/>
                    <a:p>
                      <a:endParaRPr lang="en-US"/>
                    </a:p>
                  </a:txBody>
                  <a:tcPr/>
                </a:tc>
              </a:tr>
              <a:tr h="462822">
                <a:tc>
                  <a:txBody>
                    <a:bodyPr/>
                    <a:lstStyle/>
                    <a:p>
                      <a:endParaRPr lang="en-US" sz="1400" dirty="0"/>
                    </a:p>
                  </a:txBody>
                  <a:tcPr/>
                </a:tc>
                <a:tc>
                  <a:txBody>
                    <a:bodyPr/>
                    <a:lstStyle/>
                    <a:p>
                      <a:endParaRPr lang="en-US"/>
                    </a:p>
                  </a:txBody>
                  <a:tcPr/>
                </a:tc>
                <a:tc>
                  <a:txBody>
                    <a:bodyPr/>
                    <a:lstStyle/>
                    <a:p>
                      <a:endParaRPr lang="en-US"/>
                    </a:p>
                  </a:txBody>
                  <a:tcPr/>
                </a:tc>
                <a:tc>
                  <a:txBody>
                    <a:bodyPr/>
                    <a:lstStyle/>
                    <a:p>
                      <a:endParaRPr lang="en-US"/>
                    </a:p>
                  </a:txBody>
                  <a:tcPr/>
                </a:tc>
              </a:tr>
              <a:tr h="462822">
                <a:tc>
                  <a:txBody>
                    <a:bodyPr/>
                    <a:lstStyle/>
                    <a:p>
                      <a:endParaRPr lang="en-US" sz="1400" dirty="0"/>
                    </a:p>
                  </a:txBody>
                  <a:tcPr/>
                </a:tc>
                <a:tc>
                  <a:txBody>
                    <a:bodyPr/>
                    <a:lstStyle/>
                    <a:p>
                      <a:endParaRPr lang="en-US"/>
                    </a:p>
                  </a:txBody>
                  <a:tcPr/>
                </a:tc>
                <a:tc>
                  <a:txBody>
                    <a:bodyPr/>
                    <a:lstStyle/>
                    <a:p>
                      <a:endParaRPr lang="en-US"/>
                    </a:p>
                  </a:txBody>
                  <a:tcPr/>
                </a:tc>
                <a:tc>
                  <a:txBody>
                    <a:bodyPr/>
                    <a:lstStyle/>
                    <a:p>
                      <a:endParaRPr lang="en-US"/>
                    </a:p>
                  </a:txBody>
                  <a:tcPr/>
                </a:tc>
              </a:tr>
              <a:tr h="462822">
                <a:tc>
                  <a:txBody>
                    <a:bodyPr/>
                    <a:lstStyle/>
                    <a:p>
                      <a:endParaRPr lang="en-US" sz="1400" dirty="0"/>
                    </a:p>
                  </a:txBody>
                  <a:tcPr/>
                </a:tc>
                <a:tc>
                  <a:txBody>
                    <a:bodyPr/>
                    <a:lstStyle/>
                    <a:p>
                      <a:endParaRPr lang="en-US"/>
                    </a:p>
                  </a:txBody>
                  <a:tcPr/>
                </a:tc>
                <a:tc>
                  <a:txBody>
                    <a:bodyPr/>
                    <a:lstStyle/>
                    <a:p>
                      <a:endParaRPr lang="en-US"/>
                    </a:p>
                  </a:txBody>
                  <a:tcPr/>
                </a:tc>
                <a:tc>
                  <a:txBody>
                    <a:bodyPr/>
                    <a:lstStyle/>
                    <a:p>
                      <a:endParaRPr lang="en-US"/>
                    </a:p>
                  </a:txBody>
                  <a:tcPr/>
                </a:tc>
              </a:tr>
              <a:tr h="462822">
                <a:tc>
                  <a:txBody>
                    <a:bodyPr/>
                    <a:lstStyle/>
                    <a:p>
                      <a:endParaRPr lang="en-US" sz="1400" dirty="0"/>
                    </a:p>
                  </a:txBody>
                  <a:tcPr/>
                </a:tc>
                <a:tc>
                  <a:txBody>
                    <a:bodyPr/>
                    <a:lstStyle/>
                    <a:p>
                      <a:endParaRPr lang="en-US"/>
                    </a:p>
                  </a:txBody>
                  <a:tcPr/>
                </a:tc>
                <a:tc>
                  <a:txBody>
                    <a:bodyPr/>
                    <a:lstStyle/>
                    <a:p>
                      <a:endParaRPr lang="en-US"/>
                    </a:p>
                  </a:txBody>
                  <a:tcPr/>
                </a:tc>
                <a:tc>
                  <a:txBody>
                    <a:bodyPr/>
                    <a:lstStyle/>
                    <a:p>
                      <a:endParaRPr lang="en-US"/>
                    </a:p>
                  </a:txBody>
                  <a:tcPr/>
                </a:tc>
              </a:tr>
              <a:tr h="462822">
                <a:tc>
                  <a:txBody>
                    <a:bodyPr/>
                    <a:lstStyle/>
                    <a:p>
                      <a:endParaRPr lang="en-US" sz="1400" dirty="0"/>
                    </a:p>
                  </a:txBody>
                  <a:tcPr/>
                </a:tc>
                <a:tc>
                  <a:txBody>
                    <a:bodyPr/>
                    <a:lstStyle/>
                    <a:p>
                      <a:endParaRPr lang="en-US"/>
                    </a:p>
                  </a:txBody>
                  <a:tcPr/>
                </a:tc>
                <a:tc>
                  <a:txBody>
                    <a:bodyPr/>
                    <a:lstStyle/>
                    <a:p>
                      <a:endParaRPr lang="en-US"/>
                    </a:p>
                  </a:txBody>
                  <a:tcPr/>
                </a:tc>
                <a:tc>
                  <a:txBody>
                    <a:bodyPr/>
                    <a:lstStyle/>
                    <a:p>
                      <a:endParaRPr lang="en-US"/>
                    </a:p>
                  </a:txBody>
                  <a:tcPr/>
                </a:tc>
              </a:tr>
              <a:tr h="462822">
                <a:tc>
                  <a:txBody>
                    <a:bodyPr/>
                    <a:lstStyle/>
                    <a:p>
                      <a:endParaRPr lang="en-US" sz="1400"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6" name="Down Arrow 5"/>
          <p:cNvSpPr/>
          <p:nvPr/>
        </p:nvSpPr>
        <p:spPr>
          <a:xfrm rot="16200000">
            <a:off x="685800" y="2667000"/>
            <a:ext cx="941832" cy="597408"/>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2323329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Task Design Process</a:t>
            </a:r>
            <a:endParaRPr lang="en-US" dirty="0"/>
          </a:p>
        </p:txBody>
      </p:sp>
      <p:sp>
        <p:nvSpPr>
          <p:cNvPr id="3" name="Content Placeholder 2"/>
          <p:cNvSpPr>
            <a:spLocks noGrp="1"/>
          </p:cNvSpPr>
          <p:nvPr>
            <p:ph idx="1"/>
          </p:nvPr>
        </p:nvSpPr>
        <p:spPr>
          <a:xfrm>
            <a:off x="457200" y="914400"/>
            <a:ext cx="8229600" cy="1600199"/>
          </a:xfrm>
        </p:spPr>
        <p:txBody>
          <a:bodyPr/>
          <a:lstStyle/>
          <a:p>
            <a:pPr marL="0" indent="0">
              <a:buFont typeface="Wingdings" pitchFamily="2" charset="2"/>
              <a:buNone/>
              <a:defRPr/>
            </a:pPr>
            <a:r>
              <a:rPr lang="en-US" sz="1800" b="1" dirty="0"/>
              <a:t>Step 3: </a:t>
            </a:r>
            <a:r>
              <a:rPr lang="en-US" sz="1800" dirty="0"/>
              <a:t>Decide the appropriate text structure (definition, description, procedural/sequential, synthesis, analysis, comparison, evaluation, problem-solution, cause-effect) for your text type.</a:t>
            </a:r>
          </a:p>
          <a:p>
            <a:pPr marL="0" indent="0">
              <a:buFont typeface="Wingdings" pitchFamily="2" charset="2"/>
              <a:buNone/>
              <a:defRPr/>
            </a:pPr>
            <a:endParaRPr lang="en-US" dirty="0"/>
          </a:p>
          <a:p>
            <a:pPr marL="0" indent="0">
              <a:buFont typeface="Wingdings" pitchFamily="2" charset="2"/>
              <a:buNone/>
              <a:defRPr/>
            </a:pPr>
            <a:endParaRPr lang="en-US" dirty="0" smtClean="0"/>
          </a:p>
        </p:txBody>
      </p:sp>
      <p:sp>
        <p:nvSpPr>
          <p:cNvPr id="4" name="Slide Number Placeholder 3"/>
          <p:cNvSpPr>
            <a:spLocks noGrp="1"/>
          </p:cNvSpPr>
          <p:nvPr>
            <p:ph type="sldNum" sz="quarter" idx="10"/>
          </p:nvPr>
        </p:nvSpPr>
        <p:spPr/>
        <p:txBody>
          <a:bodyPr/>
          <a:lstStyle/>
          <a:p>
            <a:pPr>
              <a:defRPr/>
            </a:pPr>
            <a:fld id="{E61BAAF1-8020-40D4-B1D7-A1C26C4A66BF}" type="slidenum">
              <a:rPr lang="en-US" smtClean="0"/>
              <a:pPr>
                <a:defRPr/>
              </a:pPr>
              <a:t>36</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2116641"/>
              </p:ext>
            </p:extLst>
          </p:nvPr>
        </p:nvGraphicFramePr>
        <p:xfrm>
          <a:off x="0" y="1856972"/>
          <a:ext cx="9144000" cy="4964242"/>
        </p:xfrm>
        <a:graphic>
          <a:graphicData uri="http://schemas.openxmlformats.org/drawingml/2006/table">
            <a:tbl>
              <a:tblPr firstRow="1" bandRow="1">
                <a:tableStyleId>{5C22544A-7EE6-4342-B048-85BDC9FD1C3A}</a:tableStyleId>
              </a:tblPr>
              <a:tblGrid>
                <a:gridCol w="2286000"/>
                <a:gridCol w="2286000"/>
                <a:gridCol w="2286000"/>
                <a:gridCol w="2286000"/>
              </a:tblGrid>
              <a:tr h="798844">
                <a:tc>
                  <a:txBody>
                    <a:bodyPr/>
                    <a:lstStyle/>
                    <a:p>
                      <a:pPr algn="ctr"/>
                      <a:endParaRPr lang="en-US" sz="1400" b="1" dirty="0"/>
                    </a:p>
                  </a:txBody>
                  <a:tcPr/>
                </a:tc>
                <a:tc>
                  <a:txBody>
                    <a:bodyPr/>
                    <a:lstStyle/>
                    <a:p>
                      <a:pPr algn="ctr"/>
                      <a:r>
                        <a:rPr lang="en-US" dirty="0" smtClean="0"/>
                        <a:t>Argumentation</a:t>
                      </a:r>
                      <a:endParaRPr lang="en-US" dirty="0"/>
                    </a:p>
                  </a:txBody>
                  <a:tcPr/>
                </a:tc>
                <a:tc>
                  <a:txBody>
                    <a:bodyPr/>
                    <a:lstStyle/>
                    <a:p>
                      <a:pPr algn="ctr"/>
                      <a:r>
                        <a:rPr lang="en-US" dirty="0" smtClean="0"/>
                        <a:t>Informational/</a:t>
                      </a:r>
                    </a:p>
                    <a:p>
                      <a:pPr algn="ctr"/>
                      <a:r>
                        <a:rPr lang="en-US" dirty="0" smtClean="0"/>
                        <a:t>Explanatory</a:t>
                      </a:r>
                      <a:endParaRPr lang="en-US" dirty="0"/>
                    </a:p>
                  </a:txBody>
                  <a:tcPr/>
                </a:tc>
                <a:tc>
                  <a:txBody>
                    <a:bodyPr/>
                    <a:lstStyle/>
                    <a:p>
                      <a:pPr algn="ctr"/>
                      <a:r>
                        <a:rPr lang="en-US" dirty="0" smtClean="0"/>
                        <a:t>Narrative</a:t>
                      </a:r>
                      <a:endParaRPr lang="en-US" dirty="0"/>
                    </a:p>
                  </a:txBody>
                  <a:tcPr/>
                </a:tc>
              </a:tr>
              <a:tr h="462822">
                <a:tc>
                  <a:txBody>
                    <a:bodyPr/>
                    <a:lstStyle/>
                    <a:p>
                      <a:pPr algn="ctr"/>
                      <a:r>
                        <a:rPr lang="en-US" sz="1400" b="1" dirty="0" smtClean="0"/>
                        <a:t>Definition</a:t>
                      </a:r>
                      <a:endParaRPr lang="en-US" sz="1400" b="1"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a:p>
                  </a:txBody>
                  <a:tcPr/>
                </a:tc>
              </a:tr>
              <a:tr h="462822">
                <a:tc>
                  <a:txBody>
                    <a:bodyPr/>
                    <a:lstStyle/>
                    <a:p>
                      <a:pPr algn="ctr"/>
                      <a:r>
                        <a:rPr lang="en-US" sz="1400" b="1" dirty="0" smtClean="0"/>
                        <a:t>Description</a:t>
                      </a:r>
                      <a:endParaRPr lang="en-US" sz="1400" b="1" dirty="0"/>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r>
              <a:tr h="462822">
                <a:tc>
                  <a:txBody>
                    <a:bodyPr/>
                    <a:lstStyle/>
                    <a:p>
                      <a:pPr algn="ctr"/>
                      <a:r>
                        <a:rPr lang="en-US" sz="1400" b="1" dirty="0" smtClean="0"/>
                        <a:t>Procedural-Sequential</a:t>
                      </a:r>
                      <a:endParaRPr lang="en-US" sz="1400" b="1" dirty="0"/>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r>
              <a:tr h="462822">
                <a:tc>
                  <a:txBody>
                    <a:bodyPr/>
                    <a:lstStyle/>
                    <a:p>
                      <a:pPr algn="ctr"/>
                      <a:r>
                        <a:rPr lang="en-US" sz="1400" b="1" dirty="0" smtClean="0"/>
                        <a:t>Synthesis</a:t>
                      </a:r>
                      <a:endParaRPr lang="en-US" sz="1400" b="1" dirty="0"/>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r>
              <a:tr h="462822">
                <a:tc>
                  <a:txBody>
                    <a:bodyPr/>
                    <a:lstStyle/>
                    <a:p>
                      <a:pPr algn="ctr"/>
                      <a:r>
                        <a:rPr lang="en-US" sz="1400" b="1" dirty="0" smtClean="0"/>
                        <a:t>Analysis</a:t>
                      </a:r>
                      <a:endParaRPr lang="en-US" sz="1400" b="1" dirty="0"/>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r>
              <a:tr h="462822">
                <a:tc>
                  <a:txBody>
                    <a:bodyPr/>
                    <a:lstStyle/>
                    <a:p>
                      <a:pPr algn="ctr"/>
                      <a:r>
                        <a:rPr lang="en-US" sz="1400" b="1" dirty="0" smtClean="0"/>
                        <a:t>Comparison</a:t>
                      </a:r>
                      <a:endParaRPr lang="en-US" sz="1400" b="1" dirty="0"/>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r>
              <a:tr h="462822">
                <a:tc>
                  <a:txBody>
                    <a:bodyPr/>
                    <a:lstStyle/>
                    <a:p>
                      <a:pPr algn="ctr"/>
                      <a:r>
                        <a:rPr lang="en-US" sz="1400" b="1" dirty="0" smtClean="0"/>
                        <a:t>Evaluation</a:t>
                      </a:r>
                      <a:endParaRPr lang="en-US" sz="1400" b="1"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r>
              <a:tr h="462822">
                <a:tc>
                  <a:txBody>
                    <a:bodyPr/>
                    <a:lstStyle/>
                    <a:p>
                      <a:pPr algn="ctr"/>
                      <a:r>
                        <a:rPr lang="en-US" sz="1400" b="1" dirty="0" smtClean="0"/>
                        <a:t>Problem-Solution</a:t>
                      </a:r>
                      <a:endParaRPr lang="en-US" sz="1400" b="1"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r>
              <a:tr h="462822">
                <a:tc>
                  <a:txBody>
                    <a:bodyPr/>
                    <a:lstStyle/>
                    <a:p>
                      <a:pPr algn="ctr"/>
                      <a:r>
                        <a:rPr lang="en-US" sz="1400" b="1" dirty="0" smtClean="0"/>
                        <a:t>Cause-Effect</a:t>
                      </a:r>
                      <a:endParaRPr lang="en-US" sz="1400" b="1"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r>
            </a:tbl>
          </a:graphicData>
        </a:graphic>
      </p:graphicFrame>
      <p:sp>
        <p:nvSpPr>
          <p:cNvPr id="6" name="Down Arrow 5"/>
          <p:cNvSpPr/>
          <p:nvPr/>
        </p:nvSpPr>
        <p:spPr>
          <a:xfrm>
            <a:off x="685800" y="1905000"/>
            <a:ext cx="941832" cy="597408"/>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826143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2514599"/>
          </a:xfrm>
        </p:spPr>
        <p:style>
          <a:lnRef idx="0">
            <a:schemeClr val="accent5"/>
          </a:lnRef>
          <a:fillRef idx="3">
            <a:schemeClr val="accent5"/>
          </a:fillRef>
          <a:effectRef idx="3">
            <a:schemeClr val="accent5"/>
          </a:effectRef>
          <a:fontRef idx="minor">
            <a:schemeClr val="lt1"/>
          </a:fontRef>
        </p:style>
        <p:txBody>
          <a:bodyPr>
            <a:normAutofit/>
          </a:bodyPr>
          <a:lstStyle/>
          <a:p>
            <a:pPr marL="393192" lvl="1" indent="0">
              <a:buNone/>
            </a:pPr>
            <a:r>
              <a:rPr lang="en-US" sz="2400" b="1" dirty="0">
                <a:solidFill>
                  <a:schemeClr val="bg1"/>
                </a:solidFill>
              </a:rPr>
              <a:t>Step 4:  </a:t>
            </a:r>
            <a:r>
              <a:rPr lang="en-US" sz="2400" dirty="0" smtClean="0">
                <a:solidFill>
                  <a:schemeClr val="bg1"/>
                </a:solidFill>
              </a:rPr>
              <a:t>Type </a:t>
            </a:r>
            <a:r>
              <a:rPr lang="en-US" sz="2400" dirty="0">
                <a:solidFill>
                  <a:schemeClr val="bg1"/>
                </a:solidFill>
              </a:rPr>
              <a:t>this URL into your browser:  </a:t>
            </a:r>
            <a:r>
              <a:rPr lang="en-US" sz="2400" dirty="0">
                <a:solidFill>
                  <a:srgbClr val="FFFF00"/>
                </a:solidFill>
                <a:hlinkClick r:id="rId2"/>
              </a:rPr>
              <a:t>http://</a:t>
            </a:r>
            <a:r>
              <a:rPr lang="en-US" sz="2400" dirty="0" smtClean="0">
                <a:solidFill>
                  <a:srgbClr val="FFFF00"/>
                </a:solidFill>
                <a:hlinkClick r:id="rId2"/>
              </a:rPr>
              <a:t>ldctraining.wikispaces.com/</a:t>
            </a:r>
            <a:r>
              <a:rPr lang="en-US" sz="2400" dirty="0" smtClean="0">
                <a:solidFill>
                  <a:srgbClr val="FFFF00"/>
                </a:solidFill>
              </a:rPr>
              <a:t> </a:t>
            </a:r>
            <a:r>
              <a:rPr lang="en-US" sz="2400" dirty="0" smtClean="0">
                <a:solidFill>
                  <a:schemeClr val="bg1"/>
                </a:solidFill>
              </a:rPr>
              <a:t>Download </a:t>
            </a:r>
            <a:r>
              <a:rPr lang="en-US" sz="2400" dirty="0">
                <a:solidFill>
                  <a:schemeClr val="bg1"/>
                </a:solidFill>
              </a:rPr>
              <a:t>the folder called </a:t>
            </a:r>
            <a:r>
              <a:rPr lang="en-US" sz="2400" i="1" dirty="0">
                <a:solidFill>
                  <a:schemeClr val="bg1"/>
                </a:solidFill>
              </a:rPr>
              <a:t>“</a:t>
            </a:r>
            <a:r>
              <a:rPr lang="en-US" sz="2400" b="1" i="1" u="sng" dirty="0">
                <a:solidFill>
                  <a:schemeClr val="bg1"/>
                </a:solidFill>
              </a:rPr>
              <a:t>Day 1:  Task Design”  </a:t>
            </a:r>
            <a:r>
              <a:rPr lang="en-US" sz="2400" dirty="0">
                <a:solidFill>
                  <a:schemeClr val="bg1"/>
                </a:solidFill>
              </a:rPr>
              <a:t>to your </a:t>
            </a:r>
            <a:r>
              <a:rPr lang="en-US" sz="2400" dirty="0" smtClean="0">
                <a:solidFill>
                  <a:schemeClr val="bg1"/>
                </a:solidFill>
              </a:rPr>
              <a:t>computer.  Open the document </a:t>
            </a:r>
            <a:r>
              <a:rPr lang="en-US" sz="2400" dirty="0">
                <a:solidFill>
                  <a:schemeClr val="bg1"/>
                </a:solidFill>
              </a:rPr>
              <a:t>titled “</a:t>
            </a:r>
            <a:r>
              <a:rPr lang="en-US" sz="2400" b="1" i="1" u="sng" dirty="0">
                <a:solidFill>
                  <a:schemeClr val="bg1"/>
                </a:solidFill>
              </a:rPr>
              <a:t>LDC-Template-Task-Collection-2-July-20131</a:t>
            </a:r>
            <a:r>
              <a:rPr lang="en-US" sz="2400" dirty="0">
                <a:solidFill>
                  <a:schemeClr val="bg1"/>
                </a:solidFill>
              </a:rPr>
              <a:t>”.</a:t>
            </a:r>
          </a:p>
          <a:p>
            <a:pPr marL="0" indent="0">
              <a:buFont typeface="Wingdings" pitchFamily="2" charset="2"/>
              <a:buNone/>
              <a:defRPr/>
            </a:pPr>
            <a:r>
              <a:rPr lang="en-US" sz="1800" dirty="0" smtClean="0"/>
              <a:t>  </a:t>
            </a:r>
            <a:endParaRPr lang="en-US" sz="1800" dirty="0"/>
          </a:p>
          <a:p>
            <a:pPr marL="0" indent="0">
              <a:buFont typeface="Wingdings" pitchFamily="2" charset="2"/>
              <a:buNone/>
              <a:defRPr/>
            </a:pPr>
            <a:endParaRPr lang="en-US" dirty="0"/>
          </a:p>
          <a:p>
            <a:pPr marL="0" indent="0">
              <a:buFont typeface="Wingdings" pitchFamily="2" charset="2"/>
              <a:buNone/>
              <a:defRPr/>
            </a:pPr>
            <a:endParaRPr lang="en-US" dirty="0" smtClean="0"/>
          </a:p>
        </p:txBody>
      </p:sp>
      <p:sp>
        <p:nvSpPr>
          <p:cNvPr id="4" name="Slide Number Placeholder 3"/>
          <p:cNvSpPr>
            <a:spLocks noGrp="1"/>
          </p:cNvSpPr>
          <p:nvPr>
            <p:ph type="sldNum" sz="quarter" idx="10"/>
          </p:nvPr>
        </p:nvSpPr>
        <p:spPr/>
        <p:txBody>
          <a:bodyPr/>
          <a:lstStyle/>
          <a:p>
            <a:pPr>
              <a:defRPr/>
            </a:pPr>
            <a:fld id="{E61BAAF1-8020-40D4-B1D7-A1C26C4A66BF}" type="slidenum">
              <a:rPr lang="en-US" smtClean="0"/>
              <a:pPr>
                <a:defRPr/>
              </a:pPr>
              <a:t>37</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24338199"/>
              </p:ext>
            </p:extLst>
          </p:nvPr>
        </p:nvGraphicFramePr>
        <p:xfrm>
          <a:off x="0" y="1856972"/>
          <a:ext cx="9144000" cy="4964242"/>
        </p:xfrm>
        <a:graphic>
          <a:graphicData uri="http://schemas.openxmlformats.org/drawingml/2006/table">
            <a:tbl>
              <a:tblPr firstRow="1" bandRow="1">
                <a:tableStyleId>{5C22544A-7EE6-4342-B048-85BDC9FD1C3A}</a:tableStyleId>
              </a:tblPr>
              <a:tblGrid>
                <a:gridCol w="2286000"/>
                <a:gridCol w="2286000"/>
                <a:gridCol w="2286000"/>
                <a:gridCol w="2286000"/>
              </a:tblGrid>
              <a:tr h="798844">
                <a:tc>
                  <a:txBody>
                    <a:bodyPr/>
                    <a:lstStyle/>
                    <a:p>
                      <a:pPr algn="ctr"/>
                      <a:endParaRPr lang="en-US" sz="1400" b="1" dirty="0"/>
                    </a:p>
                  </a:txBody>
                  <a:tcPr/>
                </a:tc>
                <a:tc>
                  <a:txBody>
                    <a:bodyPr/>
                    <a:lstStyle/>
                    <a:p>
                      <a:pPr algn="ctr"/>
                      <a:r>
                        <a:rPr lang="en-US" dirty="0" smtClean="0"/>
                        <a:t>Argumentation</a:t>
                      </a:r>
                      <a:endParaRPr lang="en-US" dirty="0"/>
                    </a:p>
                  </a:txBody>
                  <a:tcPr/>
                </a:tc>
                <a:tc>
                  <a:txBody>
                    <a:bodyPr/>
                    <a:lstStyle/>
                    <a:p>
                      <a:pPr algn="ctr"/>
                      <a:r>
                        <a:rPr lang="en-US" dirty="0" smtClean="0"/>
                        <a:t>Informational/</a:t>
                      </a:r>
                    </a:p>
                    <a:p>
                      <a:pPr algn="ctr"/>
                      <a:r>
                        <a:rPr lang="en-US" dirty="0" smtClean="0"/>
                        <a:t>Explanatory</a:t>
                      </a:r>
                      <a:endParaRPr lang="en-US" dirty="0"/>
                    </a:p>
                  </a:txBody>
                  <a:tcPr/>
                </a:tc>
                <a:tc>
                  <a:txBody>
                    <a:bodyPr/>
                    <a:lstStyle/>
                    <a:p>
                      <a:pPr algn="ctr"/>
                      <a:r>
                        <a:rPr lang="en-US" dirty="0" smtClean="0"/>
                        <a:t>Narrative</a:t>
                      </a:r>
                      <a:endParaRPr lang="en-US" dirty="0"/>
                    </a:p>
                  </a:txBody>
                  <a:tcPr/>
                </a:tc>
              </a:tr>
              <a:tr h="462822">
                <a:tc>
                  <a:txBody>
                    <a:bodyPr/>
                    <a:lstStyle/>
                    <a:p>
                      <a:pPr algn="ctr"/>
                      <a:r>
                        <a:rPr lang="en-US" sz="1400" b="1" dirty="0" smtClean="0"/>
                        <a:t>Definition</a:t>
                      </a:r>
                      <a:endParaRPr lang="en-US" sz="1400" b="1"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a:p>
                  </a:txBody>
                  <a:tcPr/>
                </a:tc>
              </a:tr>
              <a:tr h="462822">
                <a:tc>
                  <a:txBody>
                    <a:bodyPr/>
                    <a:lstStyle/>
                    <a:p>
                      <a:pPr algn="ctr"/>
                      <a:r>
                        <a:rPr lang="en-US" sz="1400" b="1" dirty="0" smtClean="0"/>
                        <a:t>Description</a:t>
                      </a:r>
                      <a:endParaRPr lang="en-US" sz="1400" b="1"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462822">
                <a:tc>
                  <a:txBody>
                    <a:bodyPr/>
                    <a:lstStyle/>
                    <a:p>
                      <a:pPr algn="ctr"/>
                      <a:r>
                        <a:rPr lang="en-US" sz="1400" b="1" dirty="0" smtClean="0"/>
                        <a:t>Procedural-Sequential</a:t>
                      </a:r>
                      <a:endParaRPr lang="en-US" sz="1400" b="1"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462822">
                <a:tc>
                  <a:txBody>
                    <a:bodyPr/>
                    <a:lstStyle/>
                    <a:p>
                      <a:pPr algn="ctr"/>
                      <a:r>
                        <a:rPr lang="en-US" sz="1400" b="1" dirty="0" smtClean="0"/>
                        <a:t>Synthesis</a:t>
                      </a:r>
                      <a:endParaRPr lang="en-US" sz="1400" b="1"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a:p>
                  </a:txBody>
                  <a:tcPr/>
                </a:tc>
              </a:tr>
              <a:tr h="462822">
                <a:tc>
                  <a:txBody>
                    <a:bodyPr/>
                    <a:lstStyle/>
                    <a:p>
                      <a:pPr algn="ctr"/>
                      <a:r>
                        <a:rPr lang="en-US" sz="1400" b="1" dirty="0" smtClean="0"/>
                        <a:t>Analysis</a:t>
                      </a:r>
                      <a:endParaRPr lang="en-US" sz="1400" b="1"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r>
              <a:tr h="462822">
                <a:tc>
                  <a:txBody>
                    <a:bodyPr/>
                    <a:lstStyle/>
                    <a:p>
                      <a:pPr algn="ctr"/>
                      <a:r>
                        <a:rPr lang="en-US" sz="1400" b="1" dirty="0" smtClean="0"/>
                        <a:t>Comparison</a:t>
                      </a:r>
                      <a:endParaRPr lang="en-US" sz="1400" b="1"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r>
              <a:tr h="462822">
                <a:tc>
                  <a:txBody>
                    <a:bodyPr/>
                    <a:lstStyle/>
                    <a:p>
                      <a:pPr algn="ctr"/>
                      <a:r>
                        <a:rPr lang="en-US" sz="1400" b="1" dirty="0" smtClean="0"/>
                        <a:t>Evaluation</a:t>
                      </a:r>
                      <a:endParaRPr lang="en-US" sz="1400" b="1"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462822">
                <a:tc>
                  <a:txBody>
                    <a:bodyPr/>
                    <a:lstStyle/>
                    <a:p>
                      <a:pPr algn="ctr"/>
                      <a:r>
                        <a:rPr lang="en-US" sz="1400" b="1" dirty="0" smtClean="0"/>
                        <a:t>Problem-Solution</a:t>
                      </a:r>
                      <a:endParaRPr lang="en-US" sz="1400" b="1"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462822">
                <a:tc>
                  <a:txBody>
                    <a:bodyPr/>
                    <a:lstStyle/>
                    <a:p>
                      <a:pPr algn="ctr"/>
                      <a:r>
                        <a:rPr lang="en-US" sz="1400" b="1" dirty="0" smtClean="0"/>
                        <a:t>Cause-Effect</a:t>
                      </a:r>
                      <a:endParaRPr lang="en-US" sz="1400" b="1"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r>
            </a:tbl>
          </a:graphicData>
        </a:graphic>
      </p:graphicFrame>
      <p:sp>
        <p:nvSpPr>
          <p:cNvPr id="6" name="Down Arrow 5"/>
          <p:cNvSpPr/>
          <p:nvPr/>
        </p:nvSpPr>
        <p:spPr>
          <a:xfrm rot="18239243">
            <a:off x="1350016" y="1870774"/>
            <a:ext cx="941832" cy="889319"/>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3819157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
            <a:ext cx="9144000" cy="1981200"/>
          </a:xfrm>
          <a:solidFill>
            <a:srgbClr val="002060"/>
          </a:solidFill>
        </p:spPr>
        <p:txBody>
          <a:bodyPr>
            <a:normAutofit/>
          </a:bodyPr>
          <a:lstStyle/>
          <a:p>
            <a:pPr marL="393192" lvl="1" indent="0">
              <a:buNone/>
            </a:pPr>
            <a:r>
              <a:rPr lang="en-US" sz="2800" b="1" dirty="0">
                <a:solidFill>
                  <a:schemeClr val="bg1"/>
                </a:solidFill>
              </a:rPr>
              <a:t>Step </a:t>
            </a:r>
            <a:r>
              <a:rPr lang="en-US" sz="2800" b="1" dirty="0" smtClean="0">
                <a:solidFill>
                  <a:schemeClr val="bg1"/>
                </a:solidFill>
              </a:rPr>
              <a:t>5:  Copy the appropriate task onto a blank word document and save it in a memorable location.  </a:t>
            </a:r>
            <a:endParaRPr lang="en-US" sz="2800" dirty="0"/>
          </a:p>
          <a:p>
            <a:pPr marL="0" indent="0">
              <a:buFont typeface="Wingdings" pitchFamily="2" charset="2"/>
              <a:buNone/>
              <a:defRPr/>
            </a:pPr>
            <a:endParaRPr lang="en-US" dirty="0"/>
          </a:p>
          <a:p>
            <a:pPr marL="0" indent="0">
              <a:buFont typeface="Wingdings" pitchFamily="2" charset="2"/>
              <a:buNone/>
              <a:defRPr/>
            </a:pPr>
            <a:endParaRPr lang="en-US" dirty="0" smtClean="0"/>
          </a:p>
        </p:txBody>
      </p:sp>
      <p:sp>
        <p:nvSpPr>
          <p:cNvPr id="4" name="Slide Number Placeholder 3"/>
          <p:cNvSpPr>
            <a:spLocks noGrp="1"/>
          </p:cNvSpPr>
          <p:nvPr>
            <p:ph type="sldNum" sz="quarter" idx="10"/>
          </p:nvPr>
        </p:nvSpPr>
        <p:spPr/>
        <p:txBody>
          <a:bodyPr/>
          <a:lstStyle/>
          <a:p>
            <a:pPr>
              <a:defRPr/>
            </a:pPr>
            <a:fld id="{E61BAAF1-8020-40D4-B1D7-A1C26C4A66BF}" type="slidenum">
              <a:rPr lang="en-US" smtClean="0"/>
              <a:pPr>
                <a:defRPr/>
              </a:pPr>
              <a:t>38</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64704337"/>
              </p:ext>
            </p:extLst>
          </p:nvPr>
        </p:nvGraphicFramePr>
        <p:xfrm>
          <a:off x="0" y="1856972"/>
          <a:ext cx="9144000" cy="4964242"/>
        </p:xfrm>
        <a:graphic>
          <a:graphicData uri="http://schemas.openxmlformats.org/drawingml/2006/table">
            <a:tbl>
              <a:tblPr firstRow="1" bandRow="1">
                <a:tableStyleId>{5C22544A-7EE6-4342-B048-85BDC9FD1C3A}</a:tableStyleId>
              </a:tblPr>
              <a:tblGrid>
                <a:gridCol w="2286000"/>
                <a:gridCol w="2286000"/>
                <a:gridCol w="2286000"/>
                <a:gridCol w="2286000"/>
              </a:tblGrid>
              <a:tr h="798844">
                <a:tc>
                  <a:txBody>
                    <a:bodyPr/>
                    <a:lstStyle/>
                    <a:p>
                      <a:pPr algn="ctr"/>
                      <a:endParaRPr lang="en-US" sz="1400" b="1" dirty="0"/>
                    </a:p>
                  </a:txBody>
                  <a:tcPr/>
                </a:tc>
                <a:tc>
                  <a:txBody>
                    <a:bodyPr/>
                    <a:lstStyle/>
                    <a:p>
                      <a:pPr algn="ctr"/>
                      <a:r>
                        <a:rPr lang="en-US" dirty="0" smtClean="0"/>
                        <a:t>Argumentation</a:t>
                      </a:r>
                      <a:endParaRPr lang="en-US" dirty="0"/>
                    </a:p>
                  </a:txBody>
                  <a:tcPr/>
                </a:tc>
                <a:tc>
                  <a:txBody>
                    <a:bodyPr/>
                    <a:lstStyle/>
                    <a:p>
                      <a:pPr algn="ctr"/>
                      <a:r>
                        <a:rPr lang="en-US" dirty="0" smtClean="0"/>
                        <a:t>Informational/</a:t>
                      </a:r>
                    </a:p>
                    <a:p>
                      <a:pPr algn="ctr"/>
                      <a:r>
                        <a:rPr lang="en-US" dirty="0" smtClean="0"/>
                        <a:t>Explanatory</a:t>
                      </a:r>
                      <a:endParaRPr lang="en-US" dirty="0"/>
                    </a:p>
                  </a:txBody>
                  <a:tcPr/>
                </a:tc>
                <a:tc>
                  <a:txBody>
                    <a:bodyPr/>
                    <a:lstStyle/>
                    <a:p>
                      <a:pPr algn="ctr"/>
                      <a:r>
                        <a:rPr lang="en-US" dirty="0" smtClean="0"/>
                        <a:t>Narrative</a:t>
                      </a:r>
                      <a:endParaRPr lang="en-US" dirty="0"/>
                    </a:p>
                  </a:txBody>
                  <a:tcPr/>
                </a:tc>
              </a:tr>
              <a:tr h="462822">
                <a:tc>
                  <a:txBody>
                    <a:bodyPr/>
                    <a:lstStyle/>
                    <a:p>
                      <a:pPr algn="ctr"/>
                      <a:r>
                        <a:rPr lang="en-US" sz="1400" b="1" dirty="0" smtClean="0"/>
                        <a:t>Definition</a:t>
                      </a:r>
                      <a:endParaRPr lang="en-US" sz="1400" b="1"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a:p>
                  </a:txBody>
                  <a:tcPr/>
                </a:tc>
              </a:tr>
              <a:tr h="462822">
                <a:tc>
                  <a:txBody>
                    <a:bodyPr/>
                    <a:lstStyle/>
                    <a:p>
                      <a:pPr algn="ctr"/>
                      <a:r>
                        <a:rPr lang="en-US" sz="1400" b="1" dirty="0" smtClean="0"/>
                        <a:t>Description</a:t>
                      </a:r>
                      <a:endParaRPr lang="en-US" sz="1400" b="1"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462822">
                <a:tc>
                  <a:txBody>
                    <a:bodyPr/>
                    <a:lstStyle/>
                    <a:p>
                      <a:pPr algn="ctr"/>
                      <a:r>
                        <a:rPr lang="en-US" sz="1400" b="1" dirty="0" smtClean="0"/>
                        <a:t>Procedural-Sequential</a:t>
                      </a:r>
                      <a:endParaRPr lang="en-US" sz="1400" b="1"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462822">
                <a:tc>
                  <a:txBody>
                    <a:bodyPr/>
                    <a:lstStyle/>
                    <a:p>
                      <a:pPr algn="ctr"/>
                      <a:r>
                        <a:rPr lang="en-US" sz="1400" b="1" dirty="0" smtClean="0"/>
                        <a:t>Synthesis</a:t>
                      </a:r>
                      <a:endParaRPr lang="en-US" sz="1400" b="1"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a:p>
                  </a:txBody>
                  <a:tcPr/>
                </a:tc>
              </a:tr>
              <a:tr h="462822">
                <a:tc>
                  <a:txBody>
                    <a:bodyPr/>
                    <a:lstStyle/>
                    <a:p>
                      <a:pPr algn="ctr"/>
                      <a:r>
                        <a:rPr lang="en-US" sz="1400" b="1" dirty="0" smtClean="0"/>
                        <a:t>Analysis</a:t>
                      </a:r>
                      <a:endParaRPr lang="en-US" sz="1400" b="1"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r>
              <a:tr h="462822">
                <a:tc>
                  <a:txBody>
                    <a:bodyPr/>
                    <a:lstStyle/>
                    <a:p>
                      <a:pPr algn="ctr"/>
                      <a:r>
                        <a:rPr lang="en-US" sz="1400" b="1" dirty="0" smtClean="0"/>
                        <a:t>Comparison</a:t>
                      </a:r>
                      <a:endParaRPr lang="en-US" sz="1400" b="1"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r>
              <a:tr h="462822">
                <a:tc>
                  <a:txBody>
                    <a:bodyPr/>
                    <a:lstStyle/>
                    <a:p>
                      <a:pPr algn="ctr"/>
                      <a:r>
                        <a:rPr lang="en-US" sz="1400" b="1" dirty="0" smtClean="0"/>
                        <a:t>Evaluation</a:t>
                      </a:r>
                      <a:endParaRPr lang="en-US" sz="1400" b="1"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462822">
                <a:tc>
                  <a:txBody>
                    <a:bodyPr/>
                    <a:lstStyle/>
                    <a:p>
                      <a:pPr algn="ctr"/>
                      <a:r>
                        <a:rPr lang="en-US" sz="1400" b="1" dirty="0" smtClean="0"/>
                        <a:t>Problem-Solution</a:t>
                      </a:r>
                      <a:endParaRPr lang="en-US" sz="1400" b="1"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endParaRPr lang="en-US" dirty="0"/>
                    </a:p>
                  </a:txBody>
                  <a:tcPr/>
                </a:tc>
              </a:tr>
              <a:tr h="462822">
                <a:tc>
                  <a:txBody>
                    <a:bodyPr/>
                    <a:lstStyle/>
                    <a:p>
                      <a:pPr algn="ctr"/>
                      <a:r>
                        <a:rPr lang="en-US" sz="1400" b="1" dirty="0" smtClean="0"/>
                        <a:t>Cause-Effect</a:t>
                      </a:r>
                      <a:endParaRPr lang="en-US" sz="1400" b="1"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r>
            </a:tbl>
          </a:graphicData>
        </a:graphic>
      </p:graphicFrame>
      <p:sp>
        <p:nvSpPr>
          <p:cNvPr id="6" name="Down Arrow 5"/>
          <p:cNvSpPr/>
          <p:nvPr/>
        </p:nvSpPr>
        <p:spPr>
          <a:xfrm rot="18239243">
            <a:off x="1151625" y="1794574"/>
            <a:ext cx="941832" cy="889319"/>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4215573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a:spLocks noGrp="1"/>
          </p:cNvSpPr>
          <p:nvPr>
            <p:ph idx="1"/>
          </p:nvPr>
        </p:nvSpPr>
        <p:spPr>
          <a:xfrm>
            <a:off x="457200" y="1752600"/>
            <a:ext cx="8229600" cy="4254691"/>
          </a:xfrm>
        </p:spPr>
        <p:txBody>
          <a:bodyPr/>
          <a:lstStyle/>
          <a:p>
            <a:pPr>
              <a:spcAft>
                <a:spcPts val="600"/>
              </a:spcAft>
            </a:pPr>
            <a:r>
              <a:rPr lang="en-US" dirty="0" smtClean="0"/>
              <a:t>Addresses content essential to the discipline, inviting students to engage deeply in thinking and literacy practices around that issue </a:t>
            </a:r>
          </a:p>
          <a:p>
            <a:pPr>
              <a:spcAft>
                <a:spcPts val="600"/>
              </a:spcAft>
            </a:pPr>
            <a:r>
              <a:rPr lang="en-US" dirty="0" smtClean="0"/>
              <a:t>Makes effective use of the template task’s writing type (argumentation, information/explanation or narrative)</a:t>
            </a:r>
          </a:p>
          <a:p>
            <a:pPr>
              <a:spcAft>
                <a:spcPts val="600"/>
              </a:spcAft>
            </a:pPr>
            <a:r>
              <a:rPr lang="en-US" dirty="0" smtClean="0"/>
              <a:t>Selects reading texts that use and develop academic/technical understanding and vocabulary</a:t>
            </a:r>
          </a:p>
          <a:p>
            <a:endParaRPr lang="en-US" dirty="0" smtClean="0"/>
          </a:p>
        </p:txBody>
      </p:sp>
      <p:sp>
        <p:nvSpPr>
          <p:cNvPr id="48131" name="Slide Number Placeholder 3"/>
          <p:cNvSpPr>
            <a:spLocks noGrp="1"/>
          </p:cNvSpPr>
          <p:nvPr>
            <p:ph type="sldNum" sz="quarter" idx="10"/>
          </p:nvPr>
        </p:nvSpPr>
        <p:spPr bwMode="auto">
          <a:xfrm>
            <a:off x="6553200" y="6589713"/>
            <a:ext cx="2133600" cy="250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BA117835-F2A2-4673-94A0-B06EF2485505}" type="slidenum">
              <a:rPr lang="en-US" sz="1400" smtClean="0">
                <a:solidFill>
                  <a:schemeClr val="bg1"/>
                </a:solidFill>
              </a:rPr>
              <a:pPr/>
              <a:t>39</a:t>
            </a:fld>
            <a:endParaRPr lang="en-US" sz="1400" smtClean="0">
              <a:solidFill>
                <a:schemeClr val="bg1"/>
              </a:solidFill>
            </a:endParaRPr>
          </a:p>
        </p:txBody>
      </p:sp>
      <p:sp>
        <p:nvSpPr>
          <p:cNvPr id="14340" name="Title 6"/>
          <p:cNvSpPr>
            <a:spLocks noGrp="1"/>
          </p:cNvSpPr>
          <p:nvPr>
            <p:ph type="title"/>
          </p:nvPr>
        </p:nvSpPr>
        <p:spPr>
          <a:xfrm>
            <a:off x="0" y="0"/>
            <a:ext cx="9144000" cy="1371600"/>
          </a:xfrm>
        </p:spPr>
        <p:style>
          <a:lnRef idx="0">
            <a:schemeClr val="accent5"/>
          </a:lnRef>
          <a:fillRef idx="3">
            <a:schemeClr val="accent5"/>
          </a:fillRef>
          <a:effectRef idx="3">
            <a:schemeClr val="accent5"/>
          </a:effectRef>
          <a:fontRef idx="minor">
            <a:schemeClr val="lt1"/>
          </a:fontRef>
        </p:style>
        <p:txBody>
          <a:bodyPr/>
          <a:lstStyle/>
          <a:p>
            <a:pPr>
              <a:defRPr/>
            </a:pPr>
            <a:r>
              <a:rPr lang="en-US" sz="2800" dirty="0" smtClean="0">
                <a:effectLst>
                  <a:outerShdw blurRad="38100" dist="38100" dir="2700000" algn="tl">
                    <a:srgbClr val="000000">
                      <a:alpha val="43137"/>
                    </a:srgbClr>
                  </a:outerShdw>
                </a:effectLst>
                <a:ea typeface="ＭＳ Ｐゴシック" charset="-128"/>
              </a:rPr>
              <a:t>Step 6:  Fill in the blanks keeping these characteristics of a great teaching task in mind:  </a:t>
            </a:r>
          </a:p>
        </p:txBody>
      </p:sp>
    </p:spTree>
    <p:extLst>
      <p:ext uri="{BB962C8B-B14F-4D97-AF65-F5344CB8AC3E}">
        <p14:creationId xmlns:p14="http://schemas.microsoft.com/office/powerpoint/2010/main" val="2144125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a:solidFill>
                  <a:srgbClr val="000066"/>
                </a:solidFill>
                <a:latin typeface="Arial" pitchFamily="34" charset="0"/>
              </a:rPr>
              <a:t>What is your biggest </a:t>
            </a:r>
            <a:r>
              <a:rPr lang="en-US" sz="3200" dirty="0" smtClean="0">
                <a:solidFill>
                  <a:srgbClr val="000066"/>
                </a:solidFill>
                <a:latin typeface="Arial" pitchFamily="34" charset="0"/>
              </a:rPr>
              <a:t>question or concern </a:t>
            </a:r>
            <a:r>
              <a:rPr lang="en-US" sz="3200" dirty="0">
                <a:solidFill>
                  <a:srgbClr val="000066"/>
                </a:solidFill>
                <a:latin typeface="Arial" pitchFamily="34" charset="0"/>
              </a:rPr>
              <a:t/>
            </a:r>
            <a:br>
              <a:rPr lang="en-US" sz="3200" dirty="0">
                <a:solidFill>
                  <a:srgbClr val="000066"/>
                </a:solidFill>
                <a:latin typeface="Arial" pitchFamily="34" charset="0"/>
              </a:rPr>
            </a:br>
            <a:r>
              <a:rPr lang="en-US" sz="3200" dirty="0">
                <a:solidFill>
                  <a:srgbClr val="000066"/>
                </a:solidFill>
                <a:latin typeface="Arial" pitchFamily="34" charset="0"/>
              </a:rPr>
              <a:t>about the CCSS</a:t>
            </a:r>
            <a:r>
              <a:rPr lang="en-US" sz="3200" dirty="0" smtClean="0">
                <a:solidFill>
                  <a:srgbClr val="000066"/>
                </a:solidFill>
                <a:latin typeface="Arial" pitchFamily="34" charset="0"/>
              </a:rPr>
              <a:t>?</a:t>
            </a:r>
          </a:p>
          <a:p>
            <a:pPr lvl="1"/>
            <a:r>
              <a:rPr lang="en-US" sz="2800" dirty="0" smtClean="0">
                <a:solidFill>
                  <a:srgbClr val="000066"/>
                </a:solidFill>
                <a:latin typeface="Arial" pitchFamily="34" charset="0"/>
              </a:rPr>
              <a:t>On your computers, go to the PSESD Literacy Website:  </a:t>
            </a:r>
            <a:r>
              <a:rPr lang="en-US" sz="2800" u="sng" dirty="0" smtClean="0">
                <a:hlinkClick r:id="rId2"/>
              </a:rPr>
              <a:t>http</a:t>
            </a:r>
            <a:r>
              <a:rPr lang="en-US" sz="2800" u="sng" dirty="0">
                <a:hlinkClick r:id="rId2"/>
              </a:rPr>
              <a:t>://literacy.psesd.org/</a:t>
            </a:r>
            <a:r>
              <a:rPr lang="en-US" sz="2800" dirty="0"/>
              <a:t> </a:t>
            </a:r>
            <a:r>
              <a:rPr lang="en-US" sz="2800" dirty="0" smtClean="0"/>
              <a:t> </a:t>
            </a:r>
            <a:endParaRPr lang="en-US" sz="2800" dirty="0">
              <a:solidFill>
                <a:srgbClr val="000066"/>
              </a:solidFill>
              <a:latin typeface="Arial" pitchFamily="34" charset="0"/>
            </a:endParaRPr>
          </a:p>
          <a:p>
            <a:pPr lvl="1"/>
            <a:r>
              <a:rPr lang="en-US" sz="2800" dirty="0" smtClean="0"/>
              <a:t>On your phones, go to your Twitter account</a:t>
            </a:r>
          </a:p>
          <a:p>
            <a:pPr lvl="1"/>
            <a:r>
              <a:rPr lang="en-US" sz="2800" dirty="0" smtClean="0"/>
              <a:t>Tweet your questions and concerns by sending a tweet to:</a:t>
            </a:r>
          </a:p>
          <a:p>
            <a:pPr lvl="2"/>
            <a:r>
              <a:rPr lang="en-US" sz="2400" dirty="0" smtClean="0"/>
              <a:t>(enter tweet here) </a:t>
            </a:r>
            <a:r>
              <a:rPr lang="en-US" sz="2400" dirty="0" smtClean="0"/>
              <a:t>#cohort2TU</a:t>
            </a:r>
          </a:p>
        </p:txBody>
      </p:sp>
      <p:sp>
        <p:nvSpPr>
          <p:cNvPr id="3" name="Title 2"/>
          <p:cNvSpPr>
            <a:spLocks noGrp="1"/>
          </p:cNvSpPr>
          <p:nvPr>
            <p:ph type="title"/>
          </p:nvPr>
        </p:nvSpPr>
        <p:spPr/>
        <p:txBody>
          <a:bodyPr/>
          <a:lstStyle/>
          <a:p>
            <a:r>
              <a:rPr lang="en-US" dirty="0" smtClean="0"/>
              <a:t>Tweet-Up</a:t>
            </a:r>
            <a:endParaRPr lang="en-US" dirty="0"/>
          </a:p>
        </p:txBody>
      </p:sp>
    </p:spTree>
    <p:extLst>
      <p:ext uri="{BB962C8B-B14F-4D97-AF65-F5344CB8AC3E}">
        <p14:creationId xmlns:p14="http://schemas.microsoft.com/office/powerpoint/2010/main" val="16100020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2"/>
          <p:cNvSpPr>
            <a:spLocks noGrp="1"/>
          </p:cNvSpPr>
          <p:nvPr>
            <p:ph idx="1"/>
          </p:nvPr>
        </p:nvSpPr>
        <p:spPr>
          <a:xfrm>
            <a:off x="457200" y="1981200"/>
            <a:ext cx="8229600" cy="4144963"/>
          </a:xfrm>
        </p:spPr>
        <p:txBody>
          <a:bodyPr/>
          <a:lstStyle/>
          <a:p>
            <a:pPr>
              <a:spcAft>
                <a:spcPts val="600"/>
              </a:spcAft>
            </a:pPr>
            <a:r>
              <a:rPr lang="en-US" dirty="0" smtClean="0"/>
              <a:t>Designs a writing prompt that requires sustained writing and effective use of ideas and evidence from the reading texts</a:t>
            </a:r>
          </a:p>
          <a:p>
            <a:pPr>
              <a:spcAft>
                <a:spcPts val="600"/>
              </a:spcAft>
            </a:pPr>
            <a:r>
              <a:rPr lang="en-US" dirty="0" smtClean="0"/>
              <a:t>Establishes a teaching task that is both challenging and feasible for students, with a balance of reading demands and writing demands that works well for the intended grade and content</a:t>
            </a:r>
          </a:p>
          <a:p>
            <a:endParaRPr lang="en-US" dirty="0" smtClean="0"/>
          </a:p>
        </p:txBody>
      </p:sp>
      <p:sp>
        <p:nvSpPr>
          <p:cNvPr id="49155" name="Slide Number Placeholder 3"/>
          <p:cNvSpPr>
            <a:spLocks noGrp="1"/>
          </p:cNvSpPr>
          <p:nvPr>
            <p:ph type="sldNum" sz="quarter" idx="10"/>
          </p:nvPr>
        </p:nvSpPr>
        <p:spPr bwMode="auto">
          <a:xfrm>
            <a:off x="6553200" y="6589713"/>
            <a:ext cx="2133600" cy="250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20A67E36-354F-49AF-9A62-5AF8F072C38D}" type="slidenum">
              <a:rPr lang="en-US" sz="1400" smtClean="0">
                <a:solidFill>
                  <a:schemeClr val="bg1"/>
                </a:solidFill>
              </a:rPr>
              <a:pPr/>
              <a:t>40</a:t>
            </a:fld>
            <a:endParaRPr lang="en-US" sz="1400" smtClean="0">
              <a:solidFill>
                <a:schemeClr val="bg1"/>
              </a:solidFill>
            </a:endParaRPr>
          </a:p>
        </p:txBody>
      </p:sp>
      <p:sp>
        <p:nvSpPr>
          <p:cNvPr id="7" name="Title 6"/>
          <p:cNvSpPr>
            <a:spLocks noGrp="1"/>
          </p:cNvSpPr>
          <p:nvPr>
            <p:ph type="title"/>
          </p:nvPr>
        </p:nvSpPr>
        <p:spPr>
          <a:xfrm>
            <a:off x="0" y="0"/>
            <a:ext cx="9144000" cy="1600200"/>
          </a:xfrm>
        </p:spPr>
        <p:style>
          <a:lnRef idx="0">
            <a:schemeClr val="accent5"/>
          </a:lnRef>
          <a:fillRef idx="3">
            <a:schemeClr val="accent5"/>
          </a:fillRef>
          <a:effectRef idx="3">
            <a:schemeClr val="accent5"/>
          </a:effectRef>
          <a:fontRef idx="minor">
            <a:schemeClr val="lt1"/>
          </a:fontRef>
        </p:style>
        <p:txBody>
          <a:bodyPr>
            <a:normAutofit/>
          </a:bodyPr>
          <a:lstStyle/>
          <a:p>
            <a:pPr>
              <a:defRPr/>
            </a:pPr>
            <a:r>
              <a:rPr lang="en-US" sz="2800" dirty="0">
                <a:effectLst>
                  <a:outerShdw blurRad="38100" dist="38100" dir="2700000" algn="tl">
                    <a:srgbClr val="000000">
                      <a:alpha val="43137"/>
                    </a:srgbClr>
                  </a:outerShdw>
                </a:effectLst>
                <a:ea typeface="ＭＳ Ｐゴシック" charset="-128"/>
              </a:rPr>
              <a:t>Step 6:  Fill in the blanks keeping these characteristics of a great teaching task in mind: </a:t>
            </a:r>
            <a:r>
              <a:rPr lang="en-US" sz="2800" dirty="0" smtClean="0">
                <a:solidFill>
                  <a:srgbClr val="7F7F7F"/>
                </a:solidFill>
                <a:effectLst>
                  <a:outerShdw blurRad="38100" dist="38100" dir="2700000" algn="tl">
                    <a:srgbClr val="C0C0C0"/>
                  </a:outerShdw>
                </a:effectLst>
                <a:ea typeface="ＭＳ Ｐゴシック" pitchFamily="31" charset="-128"/>
              </a:rPr>
              <a:t/>
            </a:r>
            <a:br>
              <a:rPr lang="en-US" sz="2800" dirty="0" smtClean="0">
                <a:solidFill>
                  <a:srgbClr val="7F7F7F"/>
                </a:solidFill>
                <a:effectLst>
                  <a:outerShdw blurRad="38100" dist="38100" dir="2700000" algn="tl">
                    <a:srgbClr val="C0C0C0"/>
                  </a:outerShdw>
                </a:effectLst>
                <a:ea typeface="ＭＳ Ｐゴシック" pitchFamily="31" charset="-128"/>
              </a:rPr>
            </a:br>
            <a:r>
              <a:rPr lang="en-US" sz="2800" dirty="0" smtClean="0">
                <a:solidFill>
                  <a:srgbClr val="7F7F7F"/>
                </a:solidFill>
                <a:effectLst>
                  <a:outerShdw blurRad="38100" dist="38100" dir="2700000" algn="tl">
                    <a:srgbClr val="C0C0C0"/>
                  </a:outerShdw>
                </a:effectLst>
                <a:ea typeface="ＭＳ Ｐゴシック" pitchFamily="31" charset="-128"/>
              </a:rPr>
              <a:t>(continued)</a:t>
            </a:r>
          </a:p>
        </p:txBody>
      </p:sp>
    </p:spTree>
    <p:extLst>
      <p:ext uri="{BB962C8B-B14F-4D97-AF65-F5344CB8AC3E}">
        <p14:creationId xmlns:p14="http://schemas.microsoft.com/office/powerpoint/2010/main" val="2458476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Feedback is a Learning Tool</a:t>
            </a:r>
            <a:endParaRPr lang="en-US" dirty="0">
              <a:ea typeface="ＭＳ Ｐゴシック" pitchFamily="-112" charset="-128"/>
            </a:endParaRPr>
          </a:p>
        </p:txBody>
      </p:sp>
      <p:sp>
        <p:nvSpPr>
          <p:cNvPr id="3" name="Content Placeholder 2"/>
          <p:cNvSpPr>
            <a:spLocks noGrp="1"/>
          </p:cNvSpPr>
          <p:nvPr>
            <p:ph idx="1"/>
          </p:nvPr>
        </p:nvSpPr>
        <p:spPr>
          <a:xfrm>
            <a:off x="457200" y="1828800"/>
            <a:ext cx="8229600" cy="4178491"/>
          </a:xfrm>
        </p:spPr>
        <p:txBody>
          <a:bodyPr>
            <a:normAutofit lnSpcReduction="10000"/>
          </a:bodyPr>
          <a:lstStyle/>
          <a:p>
            <a:pPr marL="0" indent="0">
              <a:buFont typeface="Wingdings" pitchFamily="2" charset="2"/>
              <a:buNone/>
              <a:defRPr/>
            </a:pPr>
            <a:r>
              <a:rPr lang="en-US" b="1" dirty="0" smtClean="0">
                <a:ea typeface="ＭＳ Ｐゴシック" pitchFamily="-112" charset="-128"/>
              </a:rPr>
              <a:t>Giving Outstanding Feedback:  </a:t>
            </a:r>
          </a:p>
          <a:p>
            <a:pPr>
              <a:defRPr/>
            </a:pPr>
            <a:r>
              <a:rPr lang="en-US" dirty="0" smtClean="0">
                <a:ea typeface="ＭＳ Ｐゴシック" pitchFamily="-112" charset="-128"/>
              </a:rPr>
              <a:t>Be specific about your warm feedback</a:t>
            </a:r>
          </a:p>
          <a:p>
            <a:pPr>
              <a:defRPr/>
            </a:pPr>
            <a:r>
              <a:rPr lang="en-US" dirty="0" smtClean="0">
                <a:ea typeface="ＭＳ Ｐゴシック" pitchFamily="-112" charset="-128"/>
              </a:rPr>
              <a:t>Be specific about your cool feedback</a:t>
            </a:r>
          </a:p>
          <a:p>
            <a:pPr>
              <a:defRPr/>
            </a:pPr>
            <a:r>
              <a:rPr lang="en-US" dirty="0" smtClean="0">
                <a:ea typeface="ＭＳ Ｐゴシック" pitchFamily="-112" charset="-128"/>
              </a:rPr>
              <a:t>Make your feedback actionable</a:t>
            </a:r>
          </a:p>
          <a:p>
            <a:pPr>
              <a:defRPr/>
            </a:pPr>
            <a:r>
              <a:rPr lang="en-US" dirty="0" smtClean="0">
                <a:ea typeface="ＭＳ Ｐゴシック" pitchFamily="-112" charset="-128"/>
              </a:rPr>
              <a:t>Avoid evaluative language</a:t>
            </a:r>
          </a:p>
          <a:p>
            <a:pPr marL="0" indent="0">
              <a:buFont typeface="Wingdings" pitchFamily="2" charset="2"/>
              <a:buNone/>
              <a:defRPr/>
            </a:pPr>
            <a:endParaRPr lang="en-US" dirty="0" smtClean="0">
              <a:ea typeface="ＭＳ Ｐゴシック" pitchFamily="-112" charset="-128"/>
            </a:endParaRPr>
          </a:p>
          <a:p>
            <a:pPr marL="0" indent="0">
              <a:buFont typeface="Wingdings" pitchFamily="2" charset="2"/>
              <a:buNone/>
              <a:defRPr/>
            </a:pPr>
            <a:r>
              <a:rPr lang="en-US" b="1" dirty="0" smtClean="0">
                <a:ea typeface="ＭＳ Ｐゴシック" pitchFamily="-112" charset="-128"/>
              </a:rPr>
              <a:t>Receiving Feedback:  </a:t>
            </a:r>
            <a:endParaRPr lang="en-US" b="1" dirty="0">
              <a:ea typeface="ＭＳ Ｐゴシック" pitchFamily="-112" charset="-128"/>
            </a:endParaRPr>
          </a:p>
          <a:p>
            <a:pPr>
              <a:defRPr/>
            </a:pPr>
            <a:r>
              <a:rPr lang="en-US" sz="2800" dirty="0" smtClean="0">
                <a:ea typeface="ＭＳ Ｐゴシック" pitchFamily="-112" charset="-128"/>
              </a:rPr>
              <a:t>Use your feedback to revise and refine your Task a final time</a:t>
            </a:r>
            <a:endParaRPr lang="en-US" sz="2800" dirty="0">
              <a:ea typeface="ＭＳ Ｐゴシック" pitchFamily="-112" charset="-128"/>
            </a:endParaRPr>
          </a:p>
        </p:txBody>
      </p:sp>
      <p:sp>
        <p:nvSpPr>
          <p:cNvPr id="15364" name="Slide Number Placeholder 4"/>
          <p:cNvSpPr>
            <a:spLocks noGrp="1"/>
          </p:cNvSpPr>
          <p:nvPr>
            <p:ph type="sldNum"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3F214E65-BB11-456C-BA7D-994A7212F0CE}" type="slidenum">
              <a:rPr lang="en-US" sz="1400" smtClean="0">
                <a:solidFill>
                  <a:schemeClr val="bg1"/>
                </a:solidFill>
              </a:rPr>
              <a:pPr>
                <a:defRPr/>
              </a:pPr>
              <a:t>41</a:t>
            </a:fld>
            <a:endParaRPr lang="en-US" sz="1400" smtClean="0">
              <a:solidFill>
                <a:schemeClr val="bg1"/>
              </a:solidFill>
            </a:endParaRPr>
          </a:p>
        </p:txBody>
      </p:sp>
    </p:spTree>
    <p:extLst>
      <p:ext uri="{BB962C8B-B14F-4D97-AF65-F5344CB8AC3E}">
        <p14:creationId xmlns:p14="http://schemas.microsoft.com/office/powerpoint/2010/main" val="4200404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181600"/>
          </a:xfrm>
        </p:spPr>
        <p:txBody>
          <a:bodyPr>
            <a:normAutofit/>
          </a:bodyPr>
          <a:lstStyle/>
          <a:p>
            <a:r>
              <a:rPr lang="en-US" b="1" dirty="0" smtClean="0"/>
              <a:t>Directions</a:t>
            </a:r>
          </a:p>
          <a:p>
            <a:pPr lvl="1"/>
            <a:r>
              <a:rPr lang="en-US" dirty="0" smtClean="0"/>
              <a:t>Type this URL into your browser:  </a:t>
            </a:r>
            <a:r>
              <a:rPr lang="en-US" u="sng" dirty="0">
                <a:solidFill>
                  <a:srgbClr val="002060"/>
                </a:solidFill>
                <a:hlinkClick r:id="rId2"/>
              </a:rPr>
              <a:t>http://literacy.psesd.org/</a:t>
            </a:r>
            <a:r>
              <a:rPr lang="en-US" dirty="0">
                <a:solidFill>
                  <a:srgbClr val="002060"/>
                </a:solidFill>
              </a:rPr>
              <a:t> </a:t>
            </a:r>
            <a:endParaRPr lang="en-US" dirty="0" smtClean="0">
              <a:solidFill>
                <a:srgbClr val="002060"/>
              </a:solidFill>
            </a:endParaRPr>
          </a:p>
          <a:p>
            <a:pPr lvl="1"/>
            <a:r>
              <a:rPr lang="en-US" dirty="0" smtClean="0"/>
              <a:t>Download the folder called </a:t>
            </a:r>
            <a:r>
              <a:rPr lang="en-US" i="1" dirty="0" smtClean="0"/>
              <a:t>“</a:t>
            </a:r>
            <a:r>
              <a:rPr lang="en-US" b="1" i="1" u="sng" dirty="0" smtClean="0"/>
              <a:t>Day 1:  Task Design”  </a:t>
            </a:r>
            <a:r>
              <a:rPr lang="en-US" dirty="0" smtClean="0"/>
              <a:t>to your computer.</a:t>
            </a:r>
          </a:p>
          <a:p>
            <a:pPr lvl="1"/>
            <a:r>
              <a:rPr lang="en-US" dirty="0" smtClean="0"/>
              <a:t>Open the document </a:t>
            </a:r>
            <a:r>
              <a:rPr lang="en-US" dirty="0"/>
              <a:t>titled </a:t>
            </a:r>
            <a:r>
              <a:rPr lang="en-US" dirty="0" smtClean="0"/>
              <a:t>“</a:t>
            </a:r>
            <a:r>
              <a:rPr lang="en-US" b="1" i="1" u="sng" dirty="0" smtClean="0"/>
              <a:t>LDC-Template-Task-Collection-2-July-20131</a:t>
            </a:r>
            <a:r>
              <a:rPr lang="en-US" dirty="0" smtClean="0"/>
              <a:t>”.</a:t>
            </a:r>
          </a:p>
          <a:p>
            <a:pPr lvl="1"/>
            <a:r>
              <a:rPr lang="en-US" dirty="0" smtClean="0"/>
              <a:t>Open the appropriate “</a:t>
            </a:r>
            <a:r>
              <a:rPr lang="en-US" b="1" i="1" u="sng" dirty="0" smtClean="0"/>
              <a:t>BLANK LDC Template</a:t>
            </a:r>
            <a:r>
              <a:rPr lang="en-US" dirty="0" smtClean="0"/>
              <a:t>” (Argumentation, Informational/Explanatory, Narrative), and save as the title of your module in a place you can find it.</a:t>
            </a:r>
          </a:p>
          <a:p>
            <a:pPr lvl="1"/>
            <a:r>
              <a:rPr lang="en-US" dirty="0" smtClean="0"/>
              <a:t>Copy your task, paste it into the appropriate BLANK LDC Template, and fill in the blanks.   </a:t>
            </a:r>
            <a:endParaRPr lang="en-US" dirty="0"/>
          </a:p>
        </p:txBody>
      </p:sp>
      <p:sp>
        <p:nvSpPr>
          <p:cNvPr id="3" name="Title 2"/>
          <p:cNvSpPr>
            <a:spLocks noGrp="1"/>
          </p:cNvSpPr>
          <p:nvPr>
            <p:ph type="title"/>
          </p:nvPr>
        </p:nvSpPr>
        <p:spPr/>
        <p:txBody>
          <a:bodyPr/>
          <a:lstStyle/>
          <a:p>
            <a:r>
              <a:rPr lang="en-US" dirty="0" smtClean="0"/>
              <a:t>LDC Resources</a:t>
            </a:r>
            <a:endParaRPr lang="en-US" dirty="0"/>
          </a:p>
        </p:txBody>
      </p:sp>
    </p:spTree>
    <p:extLst>
      <p:ext uri="{BB962C8B-B14F-4D97-AF65-F5344CB8AC3E}">
        <p14:creationId xmlns:p14="http://schemas.microsoft.com/office/powerpoint/2010/main" val="31233345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181600"/>
          </a:xfrm>
        </p:spPr>
        <p:txBody>
          <a:bodyPr>
            <a:normAutofit/>
          </a:bodyPr>
          <a:lstStyle/>
          <a:p>
            <a:r>
              <a:rPr lang="en-US" sz="3200" b="1" dirty="0" smtClean="0"/>
              <a:t>Directions</a:t>
            </a:r>
          </a:p>
          <a:p>
            <a:pPr lvl="1"/>
            <a:r>
              <a:rPr lang="en-US" sz="2800" dirty="0" smtClean="0"/>
              <a:t>Open the appropriate “</a:t>
            </a:r>
            <a:r>
              <a:rPr lang="en-US" sz="2800" b="1" i="1" u="sng" dirty="0" smtClean="0"/>
              <a:t>BLANK LDC Template</a:t>
            </a:r>
            <a:r>
              <a:rPr lang="en-US" sz="2800" dirty="0" smtClean="0"/>
              <a:t>” (Argumentation, Informational/Explanatory, Narrative), and save as the title of your module in a place you can find it.</a:t>
            </a:r>
          </a:p>
          <a:p>
            <a:pPr lvl="1"/>
            <a:r>
              <a:rPr lang="en-US" sz="2800" dirty="0" smtClean="0"/>
              <a:t>Copy your task, paste it into the appropriate BLANK LDC Template, and fill in the blanks.   </a:t>
            </a:r>
            <a:endParaRPr lang="en-US" sz="2800" dirty="0"/>
          </a:p>
        </p:txBody>
      </p:sp>
      <p:sp>
        <p:nvSpPr>
          <p:cNvPr id="3" name="Title 2"/>
          <p:cNvSpPr>
            <a:spLocks noGrp="1"/>
          </p:cNvSpPr>
          <p:nvPr>
            <p:ph type="title"/>
          </p:nvPr>
        </p:nvSpPr>
        <p:spPr/>
        <p:txBody>
          <a:bodyPr/>
          <a:lstStyle/>
          <a:p>
            <a:r>
              <a:rPr lang="en-US" dirty="0" smtClean="0"/>
              <a:t>LDC Resources</a:t>
            </a:r>
            <a:endParaRPr lang="en-US" dirty="0"/>
          </a:p>
        </p:txBody>
      </p:sp>
    </p:spTree>
    <p:extLst>
      <p:ext uri="{BB962C8B-B14F-4D97-AF65-F5344CB8AC3E}">
        <p14:creationId xmlns:p14="http://schemas.microsoft.com/office/powerpoint/2010/main" val="8646393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52600"/>
            <a:ext cx="8229600" cy="4254691"/>
          </a:xfrm>
        </p:spPr>
        <p:txBody>
          <a:bodyPr>
            <a:normAutofit lnSpcReduction="10000"/>
          </a:bodyPr>
          <a:lstStyle/>
          <a:p>
            <a:r>
              <a:rPr lang="en-US" sz="3200" dirty="0" smtClean="0"/>
              <a:t>Go </a:t>
            </a:r>
            <a:r>
              <a:rPr lang="en-US" sz="3200" dirty="0"/>
              <a:t>to </a:t>
            </a:r>
            <a:r>
              <a:rPr lang="en-US" sz="3200" dirty="0">
                <a:hlinkClick r:id="rId2"/>
              </a:rPr>
              <a:t>https://www.edmodo.com</a:t>
            </a:r>
            <a:r>
              <a:rPr lang="en-US" sz="3200" dirty="0" smtClean="0">
                <a:hlinkClick r:id="rId2"/>
              </a:rPr>
              <a:t>/</a:t>
            </a:r>
            <a:r>
              <a:rPr lang="en-US" sz="3200" dirty="0" smtClean="0"/>
              <a:t> </a:t>
            </a:r>
          </a:p>
          <a:p>
            <a:r>
              <a:rPr lang="en-US" sz="3200" dirty="0" smtClean="0"/>
              <a:t>Sign in or create an account</a:t>
            </a:r>
          </a:p>
          <a:p>
            <a:r>
              <a:rPr lang="en-US" sz="3200" dirty="0" smtClean="0"/>
              <a:t>Join URL:  </a:t>
            </a:r>
            <a:r>
              <a:rPr lang="en-US" sz="3200" dirty="0" smtClean="0">
                <a:solidFill>
                  <a:srgbClr val="FF0000"/>
                </a:solidFill>
              </a:rPr>
              <a:t>edmo.do/j/t9zvmt</a:t>
            </a:r>
            <a:r>
              <a:rPr lang="en-US" sz="3200" dirty="0" smtClean="0"/>
              <a:t> </a:t>
            </a:r>
          </a:p>
          <a:p>
            <a:pPr marL="109728" indent="0" algn="ctr">
              <a:buNone/>
            </a:pPr>
            <a:r>
              <a:rPr lang="en-US" sz="3200" dirty="0" smtClean="0"/>
              <a:t>or</a:t>
            </a:r>
          </a:p>
          <a:p>
            <a:r>
              <a:rPr lang="en-US" sz="3200" dirty="0" smtClean="0"/>
              <a:t>Group Code:  4mvkid</a:t>
            </a:r>
          </a:p>
          <a:p>
            <a:r>
              <a:rPr lang="en-US" sz="3200" dirty="0" smtClean="0"/>
              <a:t>Post your task in the post tab</a:t>
            </a:r>
          </a:p>
          <a:p>
            <a:r>
              <a:rPr lang="en-US" sz="3200" dirty="0" smtClean="0"/>
              <a:t>Pick another task in your content area to give feedback</a:t>
            </a:r>
          </a:p>
          <a:p>
            <a:endParaRPr lang="en-US" sz="2800" dirty="0"/>
          </a:p>
        </p:txBody>
      </p:sp>
      <p:sp>
        <p:nvSpPr>
          <p:cNvPr id="3" name="Title 2"/>
          <p:cNvSpPr>
            <a:spLocks noGrp="1"/>
          </p:cNvSpPr>
          <p:nvPr>
            <p:ph type="title"/>
          </p:nvPr>
        </p:nvSpPr>
        <p:spPr/>
        <p:txBody>
          <a:bodyPr/>
          <a:lstStyle/>
          <a:p>
            <a:r>
              <a:rPr lang="en-US" dirty="0" smtClean="0"/>
              <a:t>Post Tasks and Excellent Feedback on </a:t>
            </a:r>
            <a:r>
              <a:rPr lang="en-US" dirty="0" err="1" smtClean="0"/>
              <a:t>Edmodo</a:t>
            </a:r>
            <a:r>
              <a:rPr lang="en-US" dirty="0" smtClean="0"/>
              <a:t> </a:t>
            </a:r>
            <a:endParaRPr lang="en-US" dirty="0"/>
          </a:p>
        </p:txBody>
      </p:sp>
    </p:spTree>
    <p:extLst>
      <p:ext uri="{BB962C8B-B14F-4D97-AF65-F5344CB8AC3E}">
        <p14:creationId xmlns:p14="http://schemas.microsoft.com/office/powerpoint/2010/main" val="36567325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ontent Placeholder 2"/>
          <p:cNvSpPr>
            <a:spLocks noGrp="1"/>
          </p:cNvSpPr>
          <p:nvPr>
            <p:ph idx="1"/>
          </p:nvPr>
        </p:nvSpPr>
        <p:spPr>
          <a:xfrm>
            <a:off x="381000" y="1041400"/>
            <a:ext cx="8229600" cy="5181600"/>
          </a:xfrm>
        </p:spPr>
        <p:txBody>
          <a:bodyPr/>
          <a:lstStyle/>
          <a:p>
            <a:pPr marL="0" indent="0">
              <a:buFont typeface="Wingdings" pitchFamily="2" charset="2"/>
              <a:buNone/>
              <a:defRPr/>
            </a:pPr>
            <a:endParaRPr lang="en-US" sz="2800" b="1" u="sng" dirty="0" smtClean="0"/>
          </a:p>
          <a:p>
            <a:pPr>
              <a:defRPr/>
            </a:pPr>
            <a:r>
              <a:rPr lang="en-US" sz="2800" dirty="0" smtClean="0"/>
              <a:t>How does this work (CCSS, LDC task design, etc.) resonate with your thinking?</a:t>
            </a:r>
          </a:p>
          <a:p>
            <a:pPr>
              <a:defRPr/>
            </a:pPr>
            <a:r>
              <a:rPr lang="en-US" sz="2800" dirty="0" smtClean="0"/>
              <a:t>What questions or concerns are still lingering about this work?  </a:t>
            </a:r>
          </a:p>
          <a:p>
            <a:pPr marL="0" indent="0">
              <a:buFont typeface="Wingdings" pitchFamily="2" charset="2"/>
              <a:buNone/>
              <a:defRPr/>
            </a:pPr>
            <a:endParaRPr lang="en-US" sz="2800" b="1" u="sng" dirty="0" smtClean="0"/>
          </a:p>
          <a:p>
            <a:pPr marL="0" indent="0">
              <a:buFont typeface="Wingdings" pitchFamily="2" charset="2"/>
              <a:buNone/>
              <a:defRPr/>
            </a:pPr>
            <a:r>
              <a:rPr lang="en-US" sz="2800" b="1" u="sng" dirty="0" smtClean="0"/>
              <a:t>Homework:</a:t>
            </a:r>
          </a:p>
          <a:p>
            <a:pPr marL="457200" indent="-457200">
              <a:buFont typeface="Wingdings" panose="05000000000000000000" pitchFamily="2" charset="2"/>
              <a:buChar char="Ø"/>
              <a:defRPr/>
            </a:pPr>
            <a:r>
              <a:rPr lang="en-US" sz="2800" dirty="0" smtClean="0"/>
              <a:t>Review and refine your Task and be ready to publish it tomorrow morning.</a:t>
            </a:r>
          </a:p>
          <a:p>
            <a:pPr marL="457200" indent="-457200">
              <a:buFont typeface="Wingdings" panose="05000000000000000000" pitchFamily="2" charset="2"/>
              <a:buChar char="Ø"/>
              <a:defRPr/>
            </a:pPr>
            <a:r>
              <a:rPr lang="en-US" sz="2800" dirty="0" smtClean="0"/>
              <a:t>Read through Sarah </a:t>
            </a:r>
            <a:r>
              <a:rPr lang="en-US" sz="2800" dirty="0" err="1" smtClean="0"/>
              <a:t>Ballute’s</a:t>
            </a:r>
            <a:r>
              <a:rPr lang="en-US" sz="2800" dirty="0" smtClean="0"/>
              <a:t> </a:t>
            </a:r>
            <a:r>
              <a:rPr lang="en-US" sz="2800" dirty="0" err="1" smtClean="0"/>
              <a:t>modulle</a:t>
            </a:r>
            <a:r>
              <a:rPr lang="en-US" sz="2800" dirty="0" smtClean="0"/>
              <a:t> </a:t>
            </a:r>
            <a:r>
              <a:rPr lang="en-US" sz="2800" i="1" dirty="0" smtClean="0"/>
              <a:t>“The British Industrial Revolution”</a:t>
            </a:r>
          </a:p>
        </p:txBody>
      </p:sp>
      <p:sp>
        <p:nvSpPr>
          <p:cNvPr id="51203" name="Slide Number Placeholder 3"/>
          <p:cNvSpPr>
            <a:spLocks noGrp="1"/>
          </p:cNvSpPr>
          <p:nvPr>
            <p:ph type="sldNum" sz="quarter" idx="10"/>
          </p:nvPr>
        </p:nvSpPr>
        <p:spPr bwMode="auto">
          <a:xfrm>
            <a:off x="6553200" y="6589713"/>
            <a:ext cx="2133600" cy="250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EBA1DCB0-97A9-476A-9B56-F01FBE97A27E}" type="slidenum">
              <a:rPr lang="en-US" sz="1400" smtClean="0">
                <a:solidFill>
                  <a:schemeClr val="bg1"/>
                </a:solidFill>
              </a:rPr>
              <a:pPr/>
              <a:t>45</a:t>
            </a:fld>
            <a:endParaRPr lang="en-US" sz="1400" smtClean="0">
              <a:solidFill>
                <a:schemeClr val="bg1"/>
              </a:solidFill>
            </a:endParaRPr>
          </a:p>
        </p:txBody>
      </p:sp>
      <p:sp>
        <p:nvSpPr>
          <p:cNvPr id="45061" name="Title 6"/>
          <p:cNvSpPr>
            <a:spLocks noGrp="1"/>
          </p:cNvSpPr>
          <p:nvPr>
            <p:ph type="title"/>
          </p:nvPr>
        </p:nvSpPr>
        <p:spPr/>
        <p:txBody>
          <a:bodyPr/>
          <a:lstStyle/>
          <a:p>
            <a:pPr>
              <a:defRPr/>
            </a:pPr>
            <a:r>
              <a:rPr lang="en-US" dirty="0" smtClean="0">
                <a:effectLst>
                  <a:outerShdw blurRad="38100" dist="38100" dir="2700000" algn="tl">
                    <a:srgbClr val="000000">
                      <a:alpha val="43137"/>
                    </a:srgbClr>
                  </a:outerShdw>
                </a:effectLst>
                <a:ea typeface="ＭＳ Ｐゴシック" pitchFamily="-112" charset="-128"/>
              </a:rPr>
              <a:t>Tweet Up Exit Slip:  </a:t>
            </a:r>
          </a:p>
        </p:txBody>
      </p:sp>
    </p:spTree>
    <p:extLst>
      <p:ext uri="{BB962C8B-B14F-4D97-AF65-F5344CB8AC3E}">
        <p14:creationId xmlns:p14="http://schemas.microsoft.com/office/powerpoint/2010/main" val="10543020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4700" y="379413"/>
            <a:ext cx="5649913" cy="1068387"/>
          </a:xfrm>
        </p:spPr>
        <p:txBody>
          <a:bodyPr/>
          <a:lstStyle/>
          <a:p>
            <a:pPr>
              <a:defRPr/>
            </a:pPr>
            <a:r>
              <a:rPr lang="en-US" dirty="0" smtClean="0">
                <a:ea typeface="ＭＳ Ｐゴシック" pitchFamily="-112" charset="-128"/>
              </a:rPr>
              <a:t>Objectives for Module Development:</a:t>
            </a:r>
            <a:endParaRPr lang="en-US" dirty="0">
              <a:ea typeface="ＭＳ Ｐゴシック" pitchFamily="-112" charset="-128"/>
            </a:endParaRPr>
          </a:p>
        </p:txBody>
      </p:sp>
      <p:sp>
        <p:nvSpPr>
          <p:cNvPr id="3" name="TextBox 2"/>
          <p:cNvSpPr txBox="1"/>
          <p:nvPr/>
        </p:nvSpPr>
        <p:spPr>
          <a:xfrm>
            <a:off x="686347" y="1676400"/>
            <a:ext cx="7853363" cy="4154984"/>
          </a:xfrm>
          <a:prstGeom prst="rect">
            <a:avLst/>
          </a:prstGeom>
          <a:noFill/>
        </p:spPr>
        <p:txBody>
          <a:bodyPr>
            <a:spAutoFit/>
          </a:bodyPr>
          <a:lstStyle/>
          <a:p>
            <a:r>
              <a:rPr lang="en-US" sz="3200" dirty="0"/>
              <a:t>Develop a module for the next marking period that addresses </a:t>
            </a:r>
            <a:endParaRPr lang="en-US" sz="3200" dirty="0" smtClean="0"/>
          </a:p>
          <a:p>
            <a:endParaRPr lang="en-US" sz="3200" dirty="0"/>
          </a:p>
          <a:p>
            <a:pPr marL="914400" lvl="1" indent="-457200">
              <a:buFont typeface="Wingdings" panose="05000000000000000000" pitchFamily="2" charset="2"/>
              <a:buChar char="§"/>
            </a:pPr>
            <a:r>
              <a:rPr lang="en-US" sz="2800" dirty="0"/>
              <a:t>Engaging students in doing the task</a:t>
            </a:r>
          </a:p>
          <a:p>
            <a:pPr marL="914400" lvl="1" indent="-457200">
              <a:buFont typeface="Wingdings" panose="05000000000000000000" pitchFamily="2" charset="2"/>
              <a:buChar char="§"/>
            </a:pPr>
            <a:r>
              <a:rPr lang="en-US" sz="2800" dirty="0"/>
              <a:t>Helping students develop and practice the skills they need to master your </a:t>
            </a:r>
            <a:r>
              <a:rPr lang="en-US" sz="2800" dirty="0" smtClean="0"/>
              <a:t>task</a:t>
            </a:r>
          </a:p>
          <a:p>
            <a:pPr marL="914400" lvl="1" indent="-457200">
              <a:buFont typeface="Wingdings" panose="05000000000000000000" pitchFamily="2" charset="2"/>
              <a:buChar char="§"/>
            </a:pPr>
            <a:r>
              <a:rPr lang="en-US" sz="2800" dirty="0" smtClean="0"/>
              <a:t>Addressing </a:t>
            </a:r>
            <a:r>
              <a:rPr lang="en-US" sz="2800" dirty="0"/>
              <a:t>the CCSS instructional shifts</a:t>
            </a:r>
          </a:p>
        </p:txBody>
      </p:sp>
    </p:spTree>
    <p:extLst>
      <p:ext uri="{BB962C8B-B14F-4D97-AF65-F5344CB8AC3E}">
        <p14:creationId xmlns:p14="http://schemas.microsoft.com/office/powerpoint/2010/main" val="4119325919"/>
      </p:ext>
    </p:extLst>
  </p:cSld>
  <p:clrMapOvr>
    <a:masterClrMapping/>
  </p:clrMapOvr>
  <p:transition>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l"/>
            <a:r>
              <a:rPr lang="en-US" dirty="0" smtClean="0"/>
              <a:t>LDC in Action:  </a:t>
            </a:r>
            <a:endParaRPr lang="en-US" dirty="0"/>
          </a:p>
        </p:txBody>
      </p:sp>
      <p:sp>
        <p:nvSpPr>
          <p:cNvPr id="6" name="Content Placeholder 5"/>
          <p:cNvSpPr>
            <a:spLocks noGrp="1"/>
          </p:cNvSpPr>
          <p:nvPr>
            <p:ph idx="1"/>
          </p:nvPr>
        </p:nvSpPr>
        <p:spPr/>
        <p:txBody>
          <a:bodyPr>
            <a:normAutofit/>
          </a:bodyPr>
          <a:lstStyle/>
          <a:p>
            <a:r>
              <a:rPr lang="en-US" dirty="0" smtClean="0"/>
              <a:t>As you watch the following video, describe the shifts in instruction?  </a:t>
            </a:r>
          </a:p>
          <a:p>
            <a:pPr marL="109728" indent="0">
              <a:buNone/>
            </a:pPr>
            <a:endParaRPr lang="en-US" dirty="0">
              <a:solidFill>
                <a:srgbClr val="7030A0"/>
              </a:solidFill>
              <a:hlinkClick r:id="rId2"/>
            </a:endParaRPr>
          </a:p>
          <a:p>
            <a:r>
              <a:rPr lang="en-US" dirty="0">
                <a:solidFill>
                  <a:srgbClr val="7030A0"/>
                </a:solidFill>
                <a:hlinkClick r:id="rId2"/>
              </a:rPr>
              <a:t>http://www.youtube.com/watch?v=1cjxYR7G6EI&amp;feature=player_embedded/</a:t>
            </a:r>
            <a:r>
              <a:rPr lang="en-US" dirty="0" smtClean="0">
                <a:solidFill>
                  <a:srgbClr val="7030A0"/>
                </a:solidFill>
              </a:rPr>
              <a:t> </a:t>
            </a:r>
          </a:p>
          <a:p>
            <a:endParaRPr lang="en-US" dirty="0">
              <a:solidFill>
                <a:srgbClr val="7030A0"/>
              </a:solidFill>
            </a:endParaRPr>
          </a:p>
          <a:p>
            <a:r>
              <a:rPr lang="en-US" dirty="0" smtClean="0"/>
              <a:t>How did Sarah </a:t>
            </a:r>
            <a:endParaRPr lang="en-US" sz="3200" dirty="0"/>
          </a:p>
          <a:p>
            <a:pPr marL="914400" lvl="1" indent="-457200">
              <a:buFont typeface="Wingdings" panose="05000000000000000000" pitchFamily="2" charset="2"/>
              <a:buChar char="§"/>
            </a:pPr>
            <a:r>
              <a:rPr lang="en-US" sz="2400" dirty="0" smtClean="0"/>
              <a:t>Engage </a:t>
            </a:r>
            <a:r>
              <a:rPr lang="en-US" sz="2400" dirty="0"/>
              <a:t>students in doing the </a:t>
            </a:r>
            <a:r>
              <a:rPr lang="en-US" sz="2400" dirty="0" smtClean="0"/>
              <a:t>task?</a:t>
            </a:r>
            <a:endParaRPr lang="en-US" sz="2400" dirty="0"/>
          </a:p>
          <a:p>
            <a:pPr marL="914400" lvl="1" indent="-457200">
              <a:buFont typeface="Wingdings" panose="05000000000000000000" pitchFamily="2" charset="2"/>
              <a:buChar char="§"/>
            </a:pPr>
            <a:r>
              <a:rPr lang="en-US" sz="2400" dirty="0" smtClean="0"/>
              <a:t>Help </a:t>
            </a:r>
            <a:r>
              <a:rPr lang="en-US" sz="2400" dirty="0"/>
              <a:t>students develop and practice the skills they need to master your </a:t>
            </a:r>
            <a:r>
              <a:rPr lang="en-US" sz="2400" dirty="0" smtClean="0"/>
              <a:t>task?</a:t>
            </a:r>
            <a:endParaRPr lang="en-US" sz="2400" dirty="0"/>
          </a:p>
          <a:p>
            <a:pPr marL="914400" lvl="1" indent="-457200">
              <a:buFont typeface="Wingdings" panose="05000000000000000000" pitchFamily="2" charset="2"/>
              <a:buChar char="§"/>
            </a:pPr>
            <a:r>
              <a:rPr lang="en-US" sz="2400" dirty="0" smtClean="0"/>
              <a:t>Address </a:t>
            </a:r>
            <a:r>
              <a:rPr lang="en-US" sz="2400" dirty="0"/>
              <a:t>the CCSS instructional </a:t>
            </a:r>
            <a:r>
              <a:rPr lang="en-US" sz="2400" dirty="0" smtClean="0"/>
              <a:t>shifts?</a:t>
            </a:r>
            <a:endParaRPr lang="en-US" sz="2400" dirty="0"/>
          </a:p>
          <a:p>
            <a:endParaRPr lang="en-US" dirty="0"/>
          </a:p>
        </p:txBody>
      </p:sp>
    </p:spTree>
    <p:extLst>
      <p:ext uri="{BB962C8B-B14F-4D97-AF65-F5344CB8AC3E}">
        <p14:creationId xmlns:p14="http://schemas.microsoft.com/office/powerpoint/2010/main" val="12528495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ffectLst>
                  <a:outerShdw blurRad="38100" dist="38100" dir="2700000" algn="tl">
                    <a:srgbClr val="C0C0C0"/>
                  </a:outerShdw>
                </a:effectLst>
                <a:ea typeface="ＭＳ Ｐゴシック" pitchFamily="34" charset="-128"/>
              </a:rPr>
              <a:t>LDC Module Framework</a:t>
            </a:r>
          </a:p>
        </p:txBody>
      </p:sp>
      <p:pic>
        <p:nvPicPr>
          <p:cNvPr id="20483"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rcRect l="969" r="969"/>
          <a:stretch>
            <a:fillRect/>
          </a:stretch>
        </p:blipFill>
        <p:spPr>
          <a:xfrm>
            <a:off x="1905000" y="1162050"/>
            <a:ext cx="5413375" cy="5119688"/>
          </a:xfrm>
        </p:spPr>
      </p:pic>
      <p:sp>
        <p:nvSpPr>
          <p:cNvPr id="7" name="Oval 6"/>
          <p:cNvSpPr>
            <a:spLocks noChangeArrowheads="1"/>
          </p:cNvSpPr>
          <p:nvPr/>
        </p:nvSpPr>
        <p:spPr bwMode="auto">
          <a:xfrm>
            <a:off x="5608638" y="3111500"/>
            <a:ext cx="2159000" cy="1100138"/>
          </a:xfrm>
          <a:prstGeom prst="ellipse">
            <a:avLst/>
          </a:prstGeom>
          <a:noFill/>
          <a:ln w="571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20485" name="Slide Number Placeholder 7"/>
          <p:cNvSpPr>
            <a:spLocks noGrp="1"/>
          </p:cNvSpPr>
          <p:nvPr>
            <p:ph type="sldNum"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A20026E4-7EB0-447C-AE8D-73280235FA9E}" type="slidenum">
              <a:rPr lang="en-US" sz="1400" smtClean="0">
                <a:solidFill>
                  <a:schemeClr val="bg1"/>
                </a:solidFill>
              </a:rPr>
              <a:pPr>
                <a:defRPr/>
              </a:pPr>
              <a:t>48</a:t>
            </a:fld>
            <a:endParaRPr lang="en-US" sz="1400" smtClean="0">
              <a:solidFill>
                <a:schemeClr val="bg1"/>
              </a:solidFill>
            </a:endParaRPr>
          </a:p>
        </p:txBody>
      </p:sp>
    </p:spTree>
    <p:extLst>
      <p:ext uri="{BB962C8B-B14F-4D97-AF65-F5344CB8AC3E}">
        <p14:creationId xmlns:p14="http://schemas.microsoft.com/office/powerpoint/2010/main" val="2128362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Skills Students Need</a:t>
            </a:r>
            <a:endParaRPr lang="en-US" dirty="0">
              <a:ea typeface="ＭＳ Ｐゴシック" pitchFamily="-112" charset="-128"/>
            </a:endParaRPr>
          </a:p>
        </p:txBody>
      </p:sp>
      <p:sp>
        <p:nvSpPr>
          <p:cNvPr id="22531" name="Content Placeholder 2"/>
          <p:cNvSpPr>
            <a:spLocks noGrp="1"/>
          </p:cNvSpPr>
          <p:nvPr>
            <p:ph idx="1"/>
          </p:nvPr>
        </p:nvSpPr>
        <p:spPr/>
        <p:txBody>
          <a:bodyPr>
            <a:normAutofit/>
          </a:bodyPr>
          <a:lstStyle/>
          <a:p>
            <a:r>
              <a:rPr lang="en-US" sz="3200" dirty="0" smtClean="0"/>
              <a:t>To </a:t>
            </a:r>
            <a:r>
              <a:rPr lang="en-US" sz="3200" u="sng" dirty="0" smtClean="0"/>
              <a:t>understand the Task</a:t>
            </a:r>
            <a:r>
              <a:rPr lang="en-US" sz="3200" dirty="0" smtClean="0"/>
              <a:t> and assignment</a:t>
            </a:r>
          </a:p>
          <a:p>
            <a:r>
              <a:rPr lang="en-US" sz="3200" dirty="0" smtClean="0"/>
              <a:t>To </a:t>
            </a:r>
            <a:r>
              <a:rPr lang="en-US" sz="3200" u="sng" dirty="0" smtClean="0"/>
              <a:t>read rigorous materials</a:t>
            </a:r>
            <a:r>
              <a:rPr lang="en-US" sz="3200" dirty="0" smtClean="0"/>
              <a:t> from different genre</a:t>
            </a:r>
          </a:p>
          <a:p>
            <a:r>
              <a:rPr lang="en-US" sz="3200" dirty="0" smtClean="0"/>
              <a:t>To </a:t>
            </a:r>
            <a:r>
              <a:rPr lang="en-US" sz="3200" u="sng" dirty="0" smtClean="0"/>
              <a:t>analyze their reading and synthesize it </a:t>
            </a:r>
            <a:r>
              <a:rPr lang="en-US" sz="3200" dirty="0" smtClean="0"/>
              <a:t>in preparation for writing</a:t>
            </a:r>
          </a:p>
          <a:p>
            <a:r>
              <a:rPr lang="en-US" sz="3200" dirty="0" smtClean="0"/>
              <a:t>To </a:t>
            </a:r>
            <a:r>
              <a:rPr lang="en-US" sz="3200" u="sng" dirty="0" smtClean="0"/>
              <a:t>write thoughtful and insightful pieces </a:t>
            </a:r>
            <a:r>
              <a:rPr lang="en-US" sz="3200" dirty="0" smtClean="0"/>
              <a:t>demonstrating their learning</a:t>
            </a:r>
          </a:p>
        </p:txBody>
      </p:sp>
      <p:sp>
        <p:nvSpPr>
          <p:cNvPr id="22532" name="Slide Number Placeholder 4"/>
          <p:cNvSpPr>
            <a:spLocks noGrp="1"/>
          </p:cNvSpPr>
          <p:nvPr>
            <p:ph type="sldNum"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876E5F3D-5342-4F88-BD86-A27A55666D12}" type="slidenum">
              <a:rPr lang="en-US" sz="1400" smtClean="0">
                <a:solidFill>
                  <a:schemeClr val="bg1"/>
                </a:solidFill>
              </a:rPr>
              <a:pPr>
                <a:defRPr/>
              </a:pPr>
              <a:t>49</a:t>
            </a:fld>
            <a:endParaRPr lang="en-US" sz="1400" smtClean="0">
              <a:solidFill>
                <a:schemeClr val="bg1"/>
              </a:solidFill>
            </a:endParaRPr>
          </a:p>
        </p:txBody>
      </p:sp>
    </p:spTree>
    <p:extLst>
      <p:ext uri="{BB962C8B-B14F-4D97-AF65-F5344CB8AC3E}">
        <p14:creationId xmlns:p14="http://schemas.microsoft.com/office/powerpoint/2010/main" val="1723757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ea typeface="ＭＳ Ｐゴシック" pitchFamily="-112" charset="-128"/>
            </a:endParaRPr>
          </a:p>
        </p:txBody>
      </p:sp>
      <p:pic>
        <p:nvPicPr>
          <p:cNvPr id="921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a:spLocks noChangeArrowheads="1"/>
          </p:cNvSpPr>
          <p:nvPr/>
        </p:nvSpPr>
        <p:spPr bwMode="auto">
          <a:xfrm>
            <a:off x="0" y="3371850"/>
            <a:ext cx="4465638" cy="43021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96875" indent="-396875"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lnSpc>
                <a:spcPct val="90000"/>
              </a:lnSpc>
              <a:spcBef>
                <a:spcPct val="20000"/>
              </a:spcBef>
              <a:buClr>
                <a:srgbClr val="CE6B28"/>
              </a:buClr>
            </a:pPr>
            <a:r>
              <a:rPr lang="en-US" sz="2400" b="1">
                <a:solidFill>
                  <a:srgbClr val="5A471C"/>
                </a:solidFill>
              </a:rPr>
              <a:t>     http://corestandards.org/</a:t>
            </a:r>
          </a:p>
        </p:txBody>
      </p:sp>
    </p:spTree>
    <p:extLst>
      <p:ext uri="{BB962C8B-B14F-4D97-AF65-F5344CB8AC3E}">
        <p14:creationId xmlns:p14="http://schemas.microsoft.com/office/powerpoint/2010/main" val="3229317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2463" y="474663"/>
            <a:ext cx="6858000" cy="533400"/>
          </a:xfrm>
        </p:spPr>
        <p:txBody>
          <a:bodyPr/>
          <a:lstStyle/>
          <a:p>
            <a:pPr>
              <a:defRPr/>
            </a:pPr>
            <a:r>
              <a:rPr lang="en-US" dirty="0" smtClean="0">
                <a:ea typeface="ＭＳ Ｐゴシック" pitchFamily="-112" charset="-128"/>
              </a:rPr>
              <a:t>LDC Skills Clusters</a:t>
            </a:r>
            <a:endParaRPr lang="en-US" dirty="0">
              <a:ea typeface="ＭＳ Ｐゴシック" pitchFamily="-112" charset="-128"/>
            </a:endParaRPr>
          </a:p>
        </p:txBody>
      </p:sp>
      <p:sp>
        <p:nvSpPr>
          <p:cNvPr id="21507" name="Rectangle 2"/>
          <p:cNvSpPr>
            <a:spLocks noChangeArrowheads="1"/>
          </p:cNvSpPr>
          <p:nvPr/>
        </p:nvSpPr>
        <p:spPr bwMode="auto">
          <a:xfrm>
            <a:off x="533400" y="1533525"/>
            <a:ext cx="6408738"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eaLnBrk="0" hangingPunct="0">
              <a:buFont typeface="Wingdings" pitchFamily="2" charset="2"/>
              <a:buChar char="§"/>
            </a:pPr>
            <a:r>
              <a:rPr lang="en-US" sz="4000" dirty="0" smtClean="0">
                <a:solidFill>
                  <a:srgbClr val="0B2F71"/>
                </a:solidFill>
              </a:rPr>
              <a:t>Preparing for </a:t>
            </a:r>
            <a:r>
              <a:rPr lang="en-US" sz="4000" dirty="0">
                <a:solidFill>
                  <a:srgbClr val="0B2F71"/>
                </a:solidFill>
              </a:rPr>
              <a:t>the Task</a:t>
            </a:r>
          </a:p>
          <a:p>
            <a:pPr marL="457200" indent="-457200" eaLnBrk="0" hangingPunct="0">
              <a:buFont typeface="Wingdings" pitchFamily="2" charset="2"/>
              <a:buChar char="§"/>
            </a:pPr>
            <a:r>
              <a:rPr lang="en-US" sz="4000" dirty="0" smtClean="0">
                <a:solidFill>
                  <a:srgbClr val="0B2F71"/>
                </a:solidFill>
              </a:rPr>
              <a:t>Reading Process</a:t>
            </a:r>
            <a:endParaRPr lang="en-US" sz="4000" dirty="0">
              <a:solidFill>
                <a:srgbClr val="0B2F71"/>
              </a:solidFill>
            </a:endParaRPr>
          </a:p>
          <a:p>
            <a:pPr marL="457200" indent="-457200" eaLnBrk="0" hangingPunct="0">
              <a:buFont typeface="Wingdings" pitchFamily="2" charset="2"/>
              <a:buChar char="§"/>
            </a:pPr>
            <a:r>
              <a:rPr lang="en-US" sz="4000" dirty="0" smtClean="0">
                <a:solidFill>
                  <a:srgbClr val="0B2F71"/>
                </a:solidFill>
              </a:rPr>
              <a:t>Transition to Writing</a:t>
            </a:r>
            <a:endParaRPr lang="en-US" sz="4000" dirty="0">
              <a:solidFill>
                <a:srgbClr val="0B2F71"/>
              </a:solidFill>
            </a:endParaRPr>
          </a:p>
          <a:p>
            <a:pPr marL="457200" indent="-457200" eaLnBrk="0" hangingPunct="0">
              <a:buFont typeface="Wingdings" pitchFamily="2" charset="2"/>
              <a:buChar char="§"/>
            </a:pPr>
            <a:r>
              <a:rPr lang="en-US" sz="4000" dirty="0" smtClean="0">
                <a:solidFill>
                  <a:srgbClr val="0B2F71"/>
                </a:solidFill>
              </a:rPr>
              <a:t>Writing Process</a:t>
            </a:r>
            <a:endParaRPr lang="en-US" sz="4000" dirty="0">
              <a:solidFill>
                <a:srgbClr val="0B2F71"/>
              </a:solidFill>
            </a:endParaRPr>
          </a:p>
        </p:txBody>
      </p:sp>
      <p:pic>
        <p:nvPicPr>
          <p:cNvPr id="21508" name="Picture 5" descr="C:\Users\Marilyn\AppData\Local\Microsoft\Windows\Temporary Internet Files\Content.Outlook\TG5SLEFU\LDC_square.jpg"/>
          <p:cNvPicPr>
            <a:picLocks noChangeAspect="1" noChangeArrowheads="1"/>
          </p:cNvPicPr>
          <p:nvPr/>
        </p:nvPicPr>
        <p:blipFill>
          <a:blip r:embed="rId3">
            <a:extLst>
              <a:ext uri="{28A0092B-C50C-407E-A947-70E740481C1C}">
                <a14:useLocalDpi xmlns:a14="http://schemas.microsoft.com/office/drawing/2010/main" val="0"/>
              </a:ext>
            </a:extLst>
          </a:blip>
          <a:srcRect l="72861" t="40039"/>
          <a:stretch>
            <a:fillRect/>
          </a:stretch>
        </p:blipFill>
        <p:spPr bwMode="auto">
          <a:xfrm>
            <a:off x="7094538" y="1658938"/>
            <a:ext cx="1512887" cy="305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Box 3"/>
          <p:cNvSpPr txBox="1">
            <a:spLocks noChangeArrowheads="1"/>
          </p:cNvSpPr>
          <p:nvPr/>
        </p:nvSpPr>
        <p:spPr bwMode="auto">
          <a:xfrm>
            <a:off x="3335338" y="4916488"/>
            <a:ext cx="40020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r>
              <a:rPr lang="en-US" dirty="0" smtClean="0"/>
              <a:t>Does Sarah’s skills clusters address these major skills in her task?</a:t>
            </a:r>
            <a:endParaRPr lang="en-US" dirty="0"/>
          </a:p>
        </p:txBody>
      </p:sp>
      <p:sp>
        <p:nvSpPr>
          <p:cNvPr id="21510" name="Slide Number Placeholder 6"/>
          <p:cNvSpPr>
            <a:spLocks noGrp="1"/>
          </p:cNvSpPr>
          <p:nvPr>
            <p:ph type="sldNum"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8FCBAC59-82C2-4011-A63A-38F99FEDA57A}" type="slidenum">
              <a:rPr lang="en-US" sz="1400" smtClean="0">
                <a:solidFill>
                  <a:schemeClr val="bg1"/>
                </a:solidFill>
              </a:rPr>
              <a:pPr>
                <a:defRPr/>
              </a:pPr>
              <a:t>50</a:t>
            </a:fld>
            <a:endParaRPr lang="en-US" sz="1400" smtClean="0">
              <a:solidFill>
                <a:schemeClr val="bg1"/>
              </a:solidFill>
            </a:endParaRPr>
          </a:p>
        </p:txBody>
      </p:sp>
    </p:spTree>
    <p:extLst>
      <p:ext uri="{BB962C8B-B14F-4D97-AF65-F5344CB8AC3E}">
        <p14:creationId xmlns:p14="http://schemas.microsoft.com/office/powerpoint/2010/main" val="3391602506"/>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6" descr="Screen Shot 2012-05-09 at 1.33.39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57662"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4800600" y="304800"/>
            <a:ext cx="3772772" cy="2308324"/>
          </a:xfrm>
          <a:prstGeom prst="rect">
            <a:avLst/>
          </a:prstGeom>
          <a:noFill/>
        </p:spPr>
        <p:txBody>
          <a:bodyPr>
            <a:spAutoFit/>
          </a:bodyPr>
          <a:lstStyle/>
          <a:p>
            <a:pPr algn="ctr" eaLnBrk="0" hangingPunct="0">
              <a:defRPr/>
            </a:pPr>
            <a:r>
              <a:rPr lang="en-US" sz="480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2"/>
                </a:solidFill>
                <a:effectLst>
                  <a:outerShdw blurRad="41275" dist="12700" dir="12000000" algn="tl" rotWithShape="0">
                    <a:srgbClr val="000000">
                      <a:alpha val="40000"/>
                    </a:srgbClr>
                  </a:outerShdw>
                </a:effectLst>
                <a:latin typeface="AGaramond Semibold" charset="0"/>
                <a:ea typeface="ＭＳ Ｐゴシック" pitchFamily="34" charset="-128"/>
              </a:rPr>
              <a:t>The </a:t>
            </a:r>
            <a:r>
              <a:rPr lang="en-US" sz="480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2"/>
                </a:solidFill>
                <a:effectLst>
                  <a:outerShdw blurRad="41275" dist="12700" dir="12000000" algn="tl" rotWithShape="0">
                    <a:srgbClr val="000000">
                      <a:alpha val="40000"/>
                    </a:srgbClr>
                  </a:outerShdw>
                </a:effectLst>
                <a:latin typeface="AGaramond Semibold" charset="0"/>
                <a:ea typeface="ＭＳ Ｐゴシック" pitchFamily="34" charset="-128"/>
              </a:rPr>
              <a:t>Instructional Ladder</a:t>
            </a:r>
            <a:endParaRPr lang="en-US" sz="480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2"/>
              </a:solidFill>
              <a:effectLst>
                <a:outerShdw blurRad="41275" dist="12700" dir="12000000" algn="tl" rotWithShape="0">
                  <a:srgbClr val="000000">
                    <a:alpha val="40000"/>
                  </a:srgbClr>
                </a:outerShdw>
              </a:effectLst>
              <a:latin typeface="AGaramond Semibold" charset="0"/>
              <a:ea typeface="ＭＳ Ｐゴシック" pitchFamily="34" charset="-128"/>
            </a:endParaRPr>
          </a:p>
        </p:txBody>
      </p:sp>
      <p:sp>
        <p:nvSpPr>
          <p:cNvPr id="9" name="TextBox 8"/>
          <p:cNvSpPr txBox="1"/>
          <p:nvPr/>
        </p:nvSpPr>
        <p:spPr>
          <a:xfrm>
            <a:off x="4559300" y="3231847"/>
            <a:ext cx="4002088" cy="3170099"/>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eaLnBrk="0" hangingPunct="0">
              <a:spcAft>
                <a:spcPts val="600"/>
              </a:spcAft>
              <a:defRPr/>
            </a:pPr>
            <a:r>
              <a:rPr lang="en-US" b="1" dirty="0">
                <a:solidFill>
                  <a:schemeClr val="tx1"/>
                </a:solidFill>
                <a:latin typeface="AGaramond Semibold" charset="0"/>
                <a:ea typeface="ＭＳ Ｐゴシック" pitchFamily="34" charset="-128"/>
              </a:rPr>
              <a:t>Instructional ladder </a:t>
            </a:r>
            <a:r>
              <a:rPr lang="en-US" dirty="0">
                <a:solidFill>
                  <a:schemeClr val="tx1"/>
                </a:solidFill>
                <a:latin typeface="AGaramond Semibold" charset="0"/>
                <a:ea typeface="ＭＳ Ｐゴシック" pitchFamily="34" charset="-128"/>
              </a:rPr>
              <a:t>– outlines </a:t>
            </a:r>
            <a:br>
              <a:rPr lang="en-US" dirty="0">
                <a:solidFill>
                  <a:schemeClr val="tx1"/>
                </a:solidFill>
                <a:latin typeface="AGaramond Semibold" charset="0"/>
                <a:ea typeface="ＭＳ Ｐゴシック" pitchFamily="34" charset="-128"/>
              </a:rPr>
            </a:br>
            <a:r>
              <a:rPr lang="en-US" dirty="0">
                <a:solidFill>
                  <a:schemeClr val="tx1"/>
                </a:solidFill>
                <a:latin typeface="AGaramond Semibold" charset="0"/>
                <a:ea typeface="ＭＳ Ｐゴシック" pitchFamily="34" charset="-128"/>
              </a:rPr>
              <a:t>step-by-step what students will do </a:t>
            </a:r>
            <a:br>
              <a:rPr lang="en-US" dirty="0">
                <a:solidFill>
                  <a:schemeClr val="tx1"/>
                </a:solidFill>
                <a:latin typeface="AGaramond Semibold" charset="0"/>
                <a:ea typeface="ＭＳ Ｐゴシック" pitchFamily="34" charset="-128"/>
              </a:rPr>
            </a:br>
            <a:r>
              <a:rPr lang="en-US" dirty="0">
                <a:solidFill>
                  <a:schemeClr val="tx1"/>
                </a:solidFill>
                <a:latin typeface="AGaramond Semibold" charset="0"/>
                <a:ea typeface="ＭＳ Ｐゴシック" pitchFamily="34" charset="-128"/>
              </a:rPr>
              <a:t>(and what teachers will teach) to </a:t>
            </a:r>
            <a:r>
              <a:rPr lang="en-US" dirty="0" smtClean="0">
                <a:solidFill>
                  <a:schemeClr val="tx1"/>
                </a:solidFill>
                <a:latin typeface="AGaramond Semibold" charset="0"/>
                <a:ea typeface="ＭＳ Ｐゴシック" pitchFamily="34" charset="-128"/>
              </a:rPr>
              <a:t>achieve the </a:t>
            </a:r>
            <a:r>
              <a:rPr lang="en-US" dirty="0">
                <a:solidFill>
                  <a:schemeClr val="tx1"/>
                </a:solidFill>
                <a:latin typeface="AGaramond Semibold" charset="0"/>
                <a:ea typeface="ＭＳ Ｐゴシック" pitchFamily="34" charset="-128"/>
              </a:rPr>
              <a:t>larger teaching task.</a:t>
            </a:r>
          </a:p>
          <a:p>
            <a:pPr marL="514350" indent="-514350" eaLnBrk="0" hangingPunct="0">
              <a:spcAft>
                <a:spcPts val="600"/>
              </a:spcAft>
              <a:buFont typeface="+mj-lt"/>
              <a:buAutoNum type="arabicPeriod"/>
              <a:defRPr/>
            </a:pPr>
            <a:r>
              <a:rPr lang="en-US" dirty="0">
                <a:solidFill>
                  <a:schemeClr val="tx1"/>
                </a:solidFill>
                <a:latin typeface="AGaramond Semibold" charset="0"/>
                <a:ea typeface="ＭＳ Ｐゴシック" pitchFamily="34" charset="-128"/>
              </a:rPr>
              <a:t>Skills list/clusters</a:t>
            </a:r>
          </a:p>
          <a:p>
            <a:pPr marL="514350" indent="-514350" eaLnBrk="0" hangingPunct="0">
              <a:spcAft>
                <a:spcPts val="600"/>
              </a:spcAft>
              <a:buFont typeface="+mj-lt"/>
              <a:buAutoNum type="arabicPeriod"/>
              <a:defRPr/>
            </a:pPr>
            <a:r>
              <a:rPr lang="en-US" dirty="0">
                <a:solidFill>
                  <a:schemeClr val="tx1"/>
                </a:solidFill>
                <a:latin typeface="AGaramond Semibold" charset="0"/>
                <a:ea typeface="ＭＳ Ｐゴシック" pitchFamily="34" charset="-128"/>
              </a:rPr>
              <a:t>Design mini-task for each skill</a:t>
            </a:r>
          </a:p>
          <a:p>
            <a:pPr marL="514350" indent="-514350" eaLnBrk="0" hangingPunct="0">
              <a:spcAft>
                <a:spcPts val="600"/>
              </a:spcAft>
              <a:buFont typeface="+mj-lt"/>
              <a:buAutoNum type="arabicPeriod"/>
              <a:defRPr/>
            </a:pPr>
            <a:r>
              <a:rPr lang="en-US" dirty="0">
                <a:solidFill>
                  <a:schemeClr val="tx1"/>
                </a:solidFill>
                <a:latin typeface="AGaramond Semibold" charset="0"/>
                <a:ea typeface="ＭＳ Ｐゴシック" pitchFamily="34" charset="-128"/>
              </a:rPr>
              <a:t>Instructional strategies and pacing</a:t>
            </a:r>
          </a:p>
          <a:p>
            <a:pPr marL="514350" indent="-514350" eaLnBrk="0" hangingPunct="0">
              <a:spcAft>
                <a:spcPts val="600"/>
              </a:spcAft>
              <a:buFont typeface="+mj-lt"/>
              <a:buAutoNum type="arabicPeriod"/>
              <a:defRPr/>
            </a:pPr>
            <a:r>
              <a:rPr lang="en-US" dirty="0">
                <a:solidFill>
                  <a:schemeClr val="tx1"/>
                </a:solidFill>
                <a:latin typeface="AGaramond Semibold" charset="0"/>
                <a:ea typeface="ＭＳ Ｐゴシック" pitchFamily="34" charset="-128"/>
              </a:rPr>
              <a:t>Scoring or checking for understanding</a:t>
            </a:r>
          </a:p>
        </p:txBody>
      </p:sp>
      <p:sp>
        <p:nvSpPr>
          <p:cNvPr id="14" name="Curved Up Arrow 13"/>
          <p:cNvSpPr/>
          <p:nvPr/>
        </p:nvSpPr>
        <p:spPr>
          <a:xfrm rot="16200000">
            <a:off x="3775870" y="2748756"/>
            <a:ext cx="709612" cy="358775"/>
          </a:xfrm>
          <a:prstGeom prst="curvedUpArrow">
            <a:avLst>
              <a:gd name="adj1" fmla="val 0"/>
              <a:gd name="adj2" fmla="val 50000"/>
              <a:gd name="adj3" fmla="val 19947"/>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0" hangingPunct="0">
              <a:defRPr/>
            </a:pPr>
            <a:endParaRPr lang="en-US" dirty="0">
              <a:solidFill>
                <a:schemeClr val="tx1"/>
              </a:solidFill>
            </a:endParaRPr>
          </a:p>
        </p:txBody>
      </p:sp>
      <p:sp>
        <p:nvSpPr>
          <p:cNvPr id="15" name="Curved Up Ribbon 14"/>
          <p:cNvSpPr/>
          <p:nvPr/>
        </p:nvSpPr>
        <p:spPr>
          <a:xfrm>
            <a:off x="823913" y="354013"/>
            <a:ext cx="2755900" cy="349250"/>
          </a:xfrm>
          <a:prstGeom prst="ellipseRibbon2">
            <a:avLst>
              <a:gd name="adj1" fmla="val 0"/>
              <a:gd name="adj2" fmla="val 66084"/>
              <a:gd name="adj3" fmla="val 12500"/>
            </a:avLst>
          </a:prstGeom>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r>
              <a:rPr lang="en-US" dirty="0">
                <a:solidFill>
                  <a:schemeClr val="tx1"/>
                </a:solidFill>
                <a:latin typeface="Arial Black"/>
                <a:cs typeface="Arial Black"/>
              </a:rPr>
              <a:t>Product</a:t>
            </a:r>
          </a:p>
        </p:txBody>
      </p:sp>
      <p:sp>
        <p:nvSpPr>
          <p:cNvPr id="16" name="Curved Up Arrow 15"/>
          <p:cNvSpPr/>
          <p:nvPr/>
        </p:nvSpPr>
        <p:spPr>
          <a:xfrm rot="16200000">
            <a:off x="3405188" y="1276350"/>
            <a:ext cx="1681162" cy="534988"/>
          </a:xfrm>
          <a:prstGeom prst="curvedUpArrow">
            <a:avLst>
              <a:gd name="adj1" fmla="val 0"/>
              <a:gd name="adj2" fmla="val 50000"/>
              <a:gd name="adj3" fmla="val 19947"/>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0" hangingPunct="0">
              <a:defRPr/>
            </a:pPr>
            <a:endParaRPr lang="en-US" dirty="0">
              <a:solidFill>
                <a:schemeClr val="tx1"/>
              </a:solidFill>
            </a:endParaRPr>
          </a:p>
        </p:txBody>
      </p:sp>
      <p:sp>
        <p:nvSpPr>
          <p:cNvPr id="17" name="Curved Up Arrow 16"/>
          <p:cNvSpPr/>
          <p:nvPr/>
        </p:nvSpPr>
        <p:spPr>
          <a:xfrm rot="16200000">
            <a:off x="3663156" y="3801269"/>
            <a:ext cx="1165225" cy="534988"/>
          </a:xfrm>
          <a:prstGeom prst="curvedUpArrow">
            <a:avLst>
              <a:gd name="adj1" fmla="val 0"/>
              <a:gd name="adj2" fmla="val 50000"/>
              <a:gd name="adj3" fmla="val 19947"/>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0" hangingPunct="0">
              <a:defRPr/>
            </a:pPr>
            <a:endParaRPr lang="en-US" dirty="0">
              <a:solidFill>
                <a:schemeClr val="tx1"/>
              </a:solidFill>
            </a:endParaRPr>
          </a:p>
        </p:txBody>
      </p:sp>
      <p:sp>
        <p:nvSpPr>
          <p:cNvPr id="18" name="Curved Up Arrow 17"/>
          <p:cNvSpPr/>
          <p:nvPr/>
        </p:nvSpPr>
        <p:spPr>
          <a:xfrm rot="16200000">
            <a:off x="3693319" y="5179219"/>
            <a:ext cx="928687" cy="358775"/>
          </a:xfrm>
          <a:prstGeom prst="curvedUpArrow">
            <a:avLst>
              <a:gd name="adj1" fmla="val 0"/>
              <a:gd name="adj2" fmla="val 50000"/>
              <a:gd name="adj3" fmla="val 19947"/>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0" hangingPunct="0">
              <a:defRPr/>
            </a:pPr>
            <a:endParaRPr lang="en-US" dirty="0">
              <a:solidFill>
                <a:schemeClr val="tx1"/>
              </a:solidFill>
            </a:endParaRPr>
          </a:p>
        </p:txBody>
      </p:sp>
      <p:sp>
        <p:nvSpPr>
          <p:cNvPr id="33802" name="Slide Number Placeholder 9"/>
          <p:cNvSpPr>
            <a:spLocks noGrp="1"/>
          </p:cNvSpPr>
          <p:nvPr>
            <p:ph type="sldNum"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9CBE2F78-4403-4397-9C68-A6AC04F61151}" type="slidenum">
              <a:rPr lang="en-US" sz="1400" smtClean="0">
                <a:solidFill>
                  <a:schemeClr val="bg1"/>
                </a:solidFill>
              </a:rPr>
              <a:pPr>
                <a:defRPr/>
              </a:pPr>
              <a:t>51</a:t>
            </a:fld>
            <a:endParaRPr lang="en-US" sz="1400" smtClean="0">
              <a:solidFill>
                <a:schemeClr val="bg1"/>
              </a:solidFill>
            </a:endParaRPr>
          </a:p>
        </p:txBody>
      </p:sp>
    </p:spTree>
    <p:extLst>
      <p:ext uri="{BB962C8B-B14F-4D97-AF65-F5344CB8AC3E}">
        <p14:creationId xmlns:p14="http://schemas.microsoft.com/office/powerpoint/2010/main" val="1356608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0" descr="C:\Users\Marilyn\AppData\Local\Microsoft\Windows\Temporary Internet Files\Content.Outlook\TG5SLEFU\LDC_square.jpg"/>
          <p:cNvPicPr>
            <a:picLocks noChangeAspect="1" noChangeArrowheads="1"/>
          </p:cNvPicPr>
          <p:nvPr/>
        </p:nvPicPr>
        <p:blipFill>
          <a:blip r:embed="rId3">
            <a:extLst>
              <a:ext uri="{28A0092B-C50C-407E-A947-70E740481C1C}">
                <a14:useLocalDpi xmlns:a14="http://schemas.microsoft.com/office/drawing/2010/main" val="0"/>
              </a:ext>
            </a:extLst>
          </a:blip>
          <a:srcRect l="3249" t="62962" r="26228" b="-2"/>
          <a:stretch>
            <a:fillRect/>
          </a:stretch>
        </p:blipFill>
        <p:spPr bwMode="auto">
          <a:xfrm>
            <a:off x="2819400" y="4968875"/>
            <a:ext cx="3524414"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Title 1"/>
          <p:cNvSpPr>
            <a:spLocks noGrp="1"/>
          </p:cNvSpPr>
          <p:nvPr>
            <p:ph type="title"/>
          </p:nvPr>
        </p:nvSpPr>
        <p:spPr>
          <a:xfrm>
            <a:off x="1820863" y="825500"/>
            <a:ext cx="6858000" cy="533400"/>
          </a:xfrm>
        </p:spPr>
        <p:txBody>
          <a:bodyPr/>
          <a:lstStyle/>
          <a:p>
            <a:pPr>
              <a:defRPr/>
            </a:pPr>
            <a:r>
              <a:rPr lang="en-US" dirty="0" smtClean="0">
                <a:ea typeface="ＭＳ Ｐゴシック" charset="0"/>
                <a:cs typeface="ＭＳ Ｐゴシック" charset="0"/>
              </a:rPr>
              <a:t>Module Section 3:</a:t>
            </a:r>
            <a:br>
              <a:rPr lang="en-US" dirty="0" smtClean="0">
                <a:ea typeface="ＭＳ Ｐゴシック" charset="0"/>
                <a:cs typeface="ＭＳ Ｐゴシック" charset="0"/>
              </a:rPr>
            </a:br>
            <a:r>
              <a:rPr lang="en-US" dirty="0" smtClean="0">
                <a:ea typeface="ＭＳ Ｐゴシック" charset="0"/>
                <a:cs typeface="ＭＳ Ｐゴシック" charset="0"/>
              </a:rPr>
              <a:t>Instruction</a:t>
            </a:r>
            <a:endParaRPr lang="en-US" dirty="0">
              <a:ea typeface="ＭＳ Ｐゴシック" charset="0"/>
              <a:cs typeface="ＭＳ Ｐゴシック" charset="0"/>
            </a:endParaRPr>
          </a:p>
        </p:txBody>
      </p:sp>
      <p:sp>
        <p:nvSpPr>
          <p:cNvPr id="27653" name="TextBox 12"/>
          <p:cNvSpPr txBox="1">
            <a:spLocks noChangeArrowheads="1"/>
          </p:cNvSpPr>
          <p:nvPr/>
        </p:nvSpPr>
        <p:spPr bwMode="auto">
          <a:xfrm>
            <a:off x="7586663" y="6334125"/>
            <a:ext cx="1270000" cy="523875"/>
          </a:xfrm>
          <a:prstGeom prst="rect">
            <a:avLst/>
          </a:prstGeom>
          <a:solidFill>
            <a:srgbClr val="D9D9D9">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lgn="ctr"/>
            <a:endParaRPr lang="en-US" b="1">
              <a:solidFill>
                <a:srgbClr val="000000"/>
              </a:solidFill>
            </a:endParaRPr>
          </a:p>
        </p:txBody>
      </p:sp>
      <p:sp>
        <p:nvSpPr>
          <p:cNvPr id="27654" name="Rectangle 2"/>
          <p:cNvSpPr>
            <a:spLocks noChangeArrowheads="1"/>
          </p:cNvSpPr>
          <p:nvPr/>
        </p:nvSpPr>
        <p:spPr bwMode="auto">
          <a:xfrm>
            <a:off x="490538" y="1752600"/>
            <a:ext cx="8458199"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eaLnBrk="0" hangingPunct="0">
              <a:buFont typeface="Arial" pitchFamily="34" charset="0"/>
              <a:buChar char="•"/>
            </a:pPr>
            <a:r>
              <a:rPr lang="en-US" sz="2000" b="1" dirty="0">
                <a:solidFill>
                  <a:srgbClr val="0B2F71"/>
                </a:solidFill>
              </a:rPr>
              <a:t>SKILL</a:t>
            </a:r>
            <a:r>
              <a:rPr lang="en-US" sz="2000" dirty="0">
                <a:solidFill>
                  <a:srgbClr val="0B2F71"/>
                </a:solidFill>
              </a:rPr>
              <a:t>:  How do you engage students in reading and responding to challenging texts and writing challenging documents?  </a:t>
            </a:r>
          </a:p>
          <a:p>
            <a:pPr eaLnBrk="0" hangingPunct="0"/>
            <a:endParaRPr lang="en-US" sz="2000" dirty="0">
              <a:solidFill>
                <a:srgbClr val="0B2F71"/>
              </a:solidFill>
            </a:endParaRPr>
          </a:p>
          <a:p>
            <a:pPr marL="457200" indent="-457200" eaLnBrk="0" hangingPunct="0">
              <a:buFont typeface="Arial" pitchFamily="34" charset="0"/>
              <a:buChar char="•"/>
            </a:pPr>
            <a:r>
              <a:rPr lang="en-US" sz="2000" b="1" dirty="0">
                <a:solidFill>
                  <a:srgbClr val="0B2F71"/>
                </a:solidFill>
              </a:rPr>
              <a:t>PRODUCT AND PROMPT:  </a:t>
            </a:r>
            <a:r>
              <a:rPr lang="en-US" sz="2000" dirty="0">
                <a:solidFill>
                  <a:srgbClr val="0B2F71"/>
                </a:solidFill>
              </a:rPr>
              <a:t>What product will the students produce to let you know you they are engaged?</a:t>
            </a:r>
          </a:p>
          <a:p>
            <a:pPr marL="457200" indent="-457200" eaLnBrk="0" hangingPunct="0">
              <a:buFont typeface="Arial" pitchFamily="34" charset="0"/>
              <a:buChar char="•"/>
            </a:pPr>
            <a:endParaRPr lang="en-US" sz="2000" dirty="0">
              <a:solidFill>
                <a:srgbClr val="0B2F71"/>
              </a:solidFill>
            </a:endParaRPr>
          </a:p>
          <a:p>
            <a:pPr marL="457200" indent="-457200" eaLnBrk="0" hangingPunct="0">
              <a:buFont typeface="Arial" pitchFamily="34" charset="0"/>
              <a:buChar char="•"/>
            </a:pPr>
            <a:r>
              <a:rPr lang="en-US" sz="2000" b="1" dirty="0">
                <a:solidFill>
                  <a:srgbClr val="0B2F71"/>
                </a:solidFill>
              </a:rPr>
              <a:t>INSTRUCTION:  </a:t>
            </a:r>
            <a:r>
              <a:rPr lang="en-US" sz="2000" dirty="0">
                <a:solidFill>
                  <a:srgbClr val="0B2F71"/>
                </a:solidFill>
              </a:rPr>
              <a:t>How do you facilitate that engagement?</a:t>
            </a:r>
          </a:p>
          <a:p>
            <a:pPr marL="457200" indent="-457200" eaLnBrk="0" hangingPunct="0">
              <a:buFont typeface="Arial" pitchFamily="34" charset="0"/>
              <a:buChar char="•"/>
            </a:pPr>
            <a:endParaRPr lang="en-US" sz="2000" dirty="0">
              <a:solidFill>
                <a:srgbClr val="0B2F71"/>
              </a:solidFill>
            </a:endParaRPr>
          </a:p>
          <a:p>
            <a:pPr marL="457200" indent="-457200" eaLnBrk="0" hangingPunct="0">
              <a:buFont typeface="Arial" pitchFamily="34" charset="0"/>
              <a:buChar char="•"/>
            </a:pPr>
            <a:r>
              <a:rPr lang="en-US" sz="2000" b="1" dirty="0">
                <a:solidFill>
                  <a:srgbClr val="0B2F71"/>
                </a:solidFill>
              </a:rPr>
              <a:t>Scoring</a:t>
            </a:r>
            <a:r>
              <a:rPr lang="en-US" sz="2000" dirty="0">
                <a:solidFill>
                  <a:srgbClr val="0B2F71"/>
                </a:solidFill>
              </a:rPr>
              <a:t>;  How  will you check for understanding and keep track of the score?  </a:t>
            </a:r>
          </a:p>
        </p:txBody>
      </p:sp>
      <p:sp>
        <p:nvSpPr>
          <p:cNvPr id="27656" name="Slide Number Placeholder 8"/>
          <p:cNvSpPr>
            <a:spLocks noGrp="1"/>
          </p:cNvSpPr>
          <p:nvPr>
            <p:ph type="sldNum"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051214FD-1020-4C99-8846-6946C09A40C0}" type="slidenum">
              <a:rPr lang="en-US" sz="1400" smtClean="0">
                <a:solidFill>
                  <a:schemeClr val="bg1"/>
                </a:solidFill>
              </a:rPr>
              <a:pPr>
                <a:defRPr/>
              </a:pPr>
              <a:t>52</a:t>
            </a:fld>
            <a:endParaRPr lang="en-US" sz="1400" smtClean="0">
              <a:solidFill>
                <a:schemeClr val="bg1"/>
              </a:solidFill>
            </a:endParaRPr>
          </a:p>
        </p:txBody>
      </p:sp>
    </p:spTree>
    <p:extLst>
      <p:ext uri="{BB962C8B-B14F-4D97-AF65-F5344CB8AC3E}">
        <p14:creationId xmlns:p14="http://schemas.microsoft.com/office/powerpoint/2010/main" val="4239422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defRPr/>
            </a:pPr>
            <a:r>
              <a:rPr lang="en-US" dirty="0" smtClean="0">
                <a:ea typeface="ＭＳ Ｐゴシック" charset="0"/>
                <a:cs typeface="ＭＳ Ｐゴシック" charset="0"/>
              </a:rPr>
              <a:t>Mini-Tasks</a:t>
            </a:r>
            <a:endParaRPr lang="en-US" dirty="0">
              <a:ea typeface="ＭＳ Ｐゴシック" charset="0"/>
              <a:cs typeface="ＭＳ Ｐゴシック" charset="0"/>
            </a:endParaRPr>
          </a:p>
        </p:txBody>
      </p:sp>
      <p:sp>
        <p:nvSpPr>
          <p:cNvPr id="7" name="Rectangle 6"/>
          <p:cNvSpPr/>
          <p:nvPr/>
        </p:nvSpPr>
        <p:spPr>
          <a:xfrm>
            <a:off x="576263" y="1406525"/>
            <a:ext cx="7721600" cy="4124206"/>
          </a:xfrm>
          <a:prstGeom prst="rect">
            <a:avLst/>
          </a:prstGeom>
        </p:spPr>
        <p:txBody>
          <a:bodyPr>
            <a:spAutoFit/>
          </a:bodyPr>
          <a:lstStyle/>
          <a:p>
            <a:pPr eaLnBrk="0" hangingPunct="0">
              <a:spcAft>
                <a:spcPts val="600"/>
              </a:spcAft>
              <a:defRPr/>
            </a:pPr>
            <a:r>
              <a:rPr lang="en-US" sz="3200" b="1" dirty="0">
                <a:solidFill>
                  <a:srgbClr val="0000CC"/>
                </a:solidFill>
                <a:latin typeface="AGaramond Semibold" charset="0"/>
                <a:ea typeface="ＭＳ Ｐゴシック" pitchFamily="34" charset="-128"/>
              </a:rPr>
              <a:t>Mini-tasks </a:t>
            </a:r>
            <a:r>
              <a:rPr lang="en-US" sz="3200" dirty="0">
                <a:solidFill>
                  <a:srgbClr val="0000CC"/>
                </a:solidFill>
                <a:latin typeface="AGaramond Semibold" charset="0"/>
                <a:ea typeface="ＭＳ Ｐゴシック" pitchFamily="34" charset="-128"/>
              </a:rPr>
              <a:t>– a small or short assignment that engages students in learning each of the skills necessary to complete the </a:t>
            </a:r>
            <a:r>
              <a:rPr lang="en-US" sz="3200" dirty="0" smtClean="0">
                <a:solidFill>
                  <a:srgbClr val="0000CC"/>
                </a:solidFill>
                <a:latin typeface="AGaramond Semibold" charset="0"/>
                <a:ea typeface="ＭＳ Ｐゴシック" pitchFamily="34" charset="-128"/>
              </a:rPr>
              <a:t>task.</a:t>
            </a:r>
          </a:p>
          <a:p>
            <a:pPr eaLnBrk="0" hangingPunct="0">
              <a:spcAft>
                <a:spcPts val="600"/>
              </a:spcAft>
              <a:defRPr/>
            </a:pPr>
            <a:endParaRPr lang="en-US" sz="3200" dirty="0">
              <a:solidFill>
                <a:srgbClr val="0000CC"/>
              </a:solidFill>
              <a:latin typeface="AGaramond Semibold" charset="0"/>
              <a:ea typeface="ＭＳ Ｐゴシック" pitchFamily="34" charset="-128"/>
            </a:endParaRPr>
          </a:p>
          <a:p>
            <a:pPr eaLnBrk="0" hangingPunct="0">
              <a:spcAft>
                <a:spcPts val="600"/>
              </a:spcAft>
              <a:defRPr/>
            </a:pPr>
            <a:r>
              <a:rPr lang="en-US" sz="3200" b="1" dirty="0">
                <a:solidFill>
                  <a:srgbClr val="0000CC"/>
                </a:solidFill>
                <a:latin typeface="AGaramond Semibold" charset="0"/>
                <a:ea typeface="ＭＳ Ｐゴシック" pitchFamily="34" charset="-128"/>
              </a:rPr>
              <a:t>Core Elements of Mini-Tasks</a:t>
            </a:r>
            <a:endParaRPr lang="en-US" b="1" dirty="0">
              <a:solidFill>
                <a:srgbClr val="0000CC"/>
              </a:solidFill>
              <a:latin typeface="AGaramond Semibold" charset="0"/>
              <a:ea typeface="ＭＳ Ｐゴシック" pitchFamily="34" charset="-128"/>
            </a:endParaRPr>
          </a:p>
          <a:p>
            <a:pPr marL="514350" indent="-514350" eaLnBrk="0" hangingPunct="0">
              <a:spcAft>
                <a:spcPts val="600"/>
              </a:spcAft>
              <a:buFont typeface="+mj-lt"/>
              <a:buAutoNum type="arabicPeriod"/>
              <a:defRPr/>
            </a:pPr>
            <a:r>
              <a:rPr lang="en-US" dirty="0">
                <a:solidFill>
                  <a:srgbClr val="0000CC"/>
                </a:solidFill>
                <a:latin typeface="AGaramond Semibold" charset="0"/>
                <a:ea typeface="ＭＳ Ｐゴシック" pitchFamily="34" charset="-128"/>
              </a:rPr>
              <a:t>Prompt</a:t>
            </a:r>
          </a:p>
          <a:p>
            <a:pPr marL="514350" indent="-514350" eaLnBrk="0" hangingPunct="0">
              <a:spcAft>
                <a:spcPts val="600"/>
              </a:spcAft>
              <a:buFont typeface="+mj-lt"/>
              <a:buAutoNum type="arabicPeriod"/>
              <a:defRPr/>
            </a:pPr>
            <a:r>
              <a:rPr lang="en-US" dirty="0">
                <a:solidFill>
                  <a:srgbClr val="0000CC"/>
                </a:solidFill>
                <a:latin typeface="AGaramond Semibold" charset="0"/>
                <a:ea typeface="ＭＳ Ｐゴシック" pitchFamily="34" charset="-128"/>
              </a:rPr>
              <a:t>Product</a:t>
            </a:r>
          </a:p>
          <a:p>
            <a:pPr marL="514350" indent="-514350" eaLnBrk="0" hangingPunct="0">
              <a:spcAft>
                <a:spcPts val="600"/>
              </a:spcAft>
              <a:buFont typeface="+mj-lt"/>
              <a:buAutoNum type="arabicPeriod"/>
              <a:defRPr/>
            </a:pPr>
            <a:r>
              <a:rPr lang="en-US" dirty="0">
                <a:solidFill>
                  <a:srgbClr val="0000CC"/>
                </a:solidFill>
                <a:latin typeface="AGaramond Semibold" charset="0"/>
                <a:ea typeface="ＭＳ Ｐゴシック" pitchFamily="34" charset="-128"/>
              </a:rPr>
              <a:t>Scoring </a:t>
            </a:r>
            <a:r>
              <a:rPr lang="en-US" dirty="0" smtClean="0">
                <a:solidFill>
                  <a:srgbClr val="0000CC"/>
                </a:solidFill>
                <a:latin typeface="AGaramond Semibold" charset="0"/>
                <a:ea typeface="ＭＳ Ｐゴシック" pitchFamily="34" charset="-128"/>
              </a:rPr>
              <a:t>guide</a:t>
            </a:r>
          </a:p>
          <a:p>
            <a:pPr marL="514350" indent="-514350" eaLnBrk="0" hangingPunct="0">
              <a:spcAft>
                <a:spcPts val="600"/>
              </a:spcAft>
              <a:buFont typeface="+mj-lt"/>
              <a:buAutoNum type="arabicPeriod"/>
              <a:defRPr/>
            </a:pPr>
            <a:r>
              <a:rPr lang="en-US" dirty="0" smtClean="0">
                <a:solidFill>
                  <a:srgbClr val="0000CC"/>
                </a:solidFill>
                <a:latin typeface="AGaramond Semibold" charset="0"/>
                <a:ea typeface="ＭＳ Ｐゴシック" pitchFamily="34" charset="-128"/>
              </a:rPr>
              <a:t>Instruction</a:t>
            </a:r>
            <a:endParaRPr lang="en-US" dirty="0">
              <a:solidFill>
                <a:srgbClr val="0000CC"/>
              </a:solidFill>
              <a:latin typeface="AGaramond Semibold" charset="0"/>
              <a:ea typeface="ＭＳ Ｐゴシック" pitchFamily="34" charset="-128"/>
            </a:endParaRPr>
          </a:p>
        </p:txBody>
      </p:sp>
      <p:sp>
        <p:nvSpPr>
          <p:cNvPr id="29700" name="Slide Number Placeholder 4"/>
          <p:cNvSpPr>
            <a:spLocks noGrp="1"/>
          </p:cNvSpPr>
          <p:nvPr>
            <p:ph type="sldNum"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AAF84F35-A4C0-40A4-86D4-A475958E07FD}" type="slidenum">
              <a:rPr lang="en-US" sz="1400" smtClean="0">
                <a:solidFill>
                  <a:schemeClr val="bg1"/>
                </a:solidFill>
              </a:rPr>
              <a:pPr>
                <a:defRPr/>
              </a:pPr>
              <a:t>53</a:t>
            </a:fld>
            <a:endParaRPr lang="en-US" sz="1400" smtClean="0">
              <a:solidFill>
                <a:schemeClr val="bg1"/>
              </a:solidFill>
            </a:endParaRPr>
          </a:p>
        </p:txBody>
      </p:sp>
    </p:spTree>
    <p:extLst>
      <p:ext uri="{BB962C8B-B14F-4D97-AF65-F5344CB8AC3E}">
        <p14:creationId xmlns:p14="http://schemas.microsoft.com/office/powerpoint/2010/main" val="270528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Let’s Create</a:t>
            </a:r>
            <a:endParaRPr lang="en-US" dirty="0">
              <a:ea typeface="ＭＳ Ｐゴシック" pitchFamily="-112" charset="-128"/>
            </a:endParaRPr>
          </a:p>
        </p:txBody>
      </p:sp>
      <p:sp>
        <p:nvSpPr>
          <p:cNvPr id="4" name="TextBox 3"/>
          <p:cNvSpPr txBox="1"/>
          <p:nvPr/>
        </p:nvSpPr>
        <p:spPr>
          <a:xfrm>
            <a:off x="581025" y="1560513"/>
            <a:ext cx="7896225" cy="4278094"/>
          </a:xfrm>
          <a:prstGeom prst="rect">
            <a:avLst/>
          </a:prstGeom>
          <a:noFill/>
        </p:spPr>
        <p:txBody>
          <a:bodyPr>
            <a:spAutoFit/>
          </a:bodyPr>
          <a:lstStyle/>
          <a:p>
            <a:pPr eaLnBrk="0" hangingPunct="0">
              <a:defRPr/>
            </a:pPr>
            <a:r>
              <a:rPr lang="en-US" sz="3200" dirty="0">
                <a:latin typeface="AGaramond Semibold" charset="0"/>
                <a:ea typeface="ＭＳ Ｐゴシック" pitchFamily="34" charset="-128"/>
              </a:rPr>
              <a:t>Using the Module Template provided, begin to create your module.</a:t>
            </a:r>
          </a:p>
          <a:p>
            <a:pPr eaLnBrk="0" hangingPunct="0">
              <a:defRPr/>
            </a:pPr>
            <a:r>
              <a:rPr lang="en-US" sz="3200" b="1" dirty="0">
                <a:latin typeface="AGaramond Semibold" charset="0"/>
                <a:ea typeface="ＭＳ Ｐゴシック" pitchFamily="34" charset="-128"/>
              </a:rPr>
              <a:t>Remember your module</a:t>
            </a:r>
            <a:r>
              <a:rPr lang="en-US" sz="3200" dirty="0" smtClean="0">
                <a:latin typeface="AGaramond Semibold" charset="0"/>
                <a:ea typeface="ＭＳ Ｐゴシック" pitchFamily="34" charset="-128"/>
              </a:rPr>
              <a:t>:</a:t>
            </a:r>
          </a:p>
          <a:p>
            <a:pPr eaLnBrk="0" hangingPunct="0">
              <a:defRPr/>
            </a:pPr>
            <a:endParaRPr lang="en-US" sz="3200" dirty="0">
              <a:latin typeface="AGaramond Semibold" charset="0"/>
              <a:ea typeface="ＭＳ Ｐゴシック" pitchFamily="34" charset="-128"/>
            </a:endParaRPr>
          </a:p>
          <a:p>
            <a:pPr marL="457200" indent="-457200" eaLnBrk="0" hangingPunct="0">
              <a:buFont typeface="Arial" pitchFamily="34" charset="0"/>
              <a:buChar char="•"/>
              <a:defRPr/>
            </a:pPr>
            <a:r>
              <a:rPr lang="en-US" sz="2400" dirty="0">
                <a:latin typeface="AGaramond Semibold" charset="0"/>
                <a:ea typeface="ＭＳ Ｐゴシック" pitchFamily="34" charset="-128"/>
              </a:rPr>
              <a:t>Should cover 2-4 weeks of study</a:t>
            </a:r>
          </a:p>
          <a:p>
            <a:pPr marL="457200" indent="-457200" eaLnBrk="0" hangingPunct="0">
              <a:buFont typeface="Arial" pitchFamily="34" charset="0"/>
              <a:buChar char="•"/>
              <a:defRPr/>
            </a:pPr>
            <a:r>
              <a:rPr lang="en-US" sz="2400" dirty="0">
                <a:latin typeface="AGaramond Semibold" charset="0"/>
                <a:ea typeface="ＭＳ Ｐゴシック" pitchFamily="34" charset="-128"/>
              </a:rPr>
              <a:t>Should be a major unit of your course</a:t>
            </a:r>
          </a:p>
          <a:p>
            <a:pPr marL="457200" indent="-457200" eaLnBrk="0" hangingPunct="0">
              <a:buFont typeface="Arial" pitchFamily="34" charset="0"/>
              <a:buChar char="•"/>
              <a:defRPr/>
            </a:pPr>
            <a:r>
              <a:rPr lang="en-US" sz="2400" dirty="0">
                <a:latin typeface="AGaramond Semibold" charset="0"/>
                <a:ea typeface="ＭＳ Ｐゴシック" pitchFamily="34" charset="-128"/>
              </a:rPr>
              <a:t>Should involve rigorous reading in varied genre</a:t>
            </a:r>
          </a:p>
          <a:p>
            <a:pPr marL="457200" indent="-457200" eaLnBrk="0" hangingPunct="0">
              <a:buFont typeface="Arial" pitchFamily="34" charset="0"/>
              <a:buChar char="•"/>
              <a:defRPr/>
            </a:pPr>
            <a:r>
              <a:rPr lang="en-US" sz="2400" dirty="0">
                <a:latin typeface="AGaramond Semibold" charset="0"/>
                <a:ea typeface="ＭＳ Ｐゴシック" pitchFamily="34" charset="-128"/>
              </a:rPr>
              <a:t>Should result in a major piece of writing</a:t>
            </a:r>
          </a:p>
          <a:p>
            <a:pPr marL="457200" indent="-457200" eaLnBrk="0" hangingPunct="0">
              <a:buFont typeface="Arial" pitchFamily="34" charset="0"/>
              <a:buChar char="•"/>
              <a:defRPr/>
            </a:pPr>
            <a:r>
              <a:rPr lang="en-US" sz="2400" dirty="0">
                <a:latin typeface="AGaramond Semibold" charset="0"/>
                <a:ea typeface="ＭＳ Ｐゴシック" pitchFamily="34" charset="-128"/>
              </a:rPr>
              <a:t>Should be made up of mini-tasks that are evaluated along the way</a:t>
            </a:r>
          </a:p>
        </p:txBody>
      </p:sp>
      <p:sp>
        <p:nvSpPr>
          <p:cNvPr id="34820" name="Slide Number Placeholder 4"/>
          <p:cNvSpPr>
            <a:spLocks noGrp="1"/>
          </p:cNvSpPr>
          <p:nvPr>
            <p:ph type="sldNum"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68C745BD-CCF6-497B-BD92-DC13A2F1C196}" type="slidenum">
              <a:rPr lang="en-US" sz="1400" smtClean="0">
                <a:solidFill>
                  <a:schemeClr val="bg1"/>
                </a:solidFill>
              </a:rPr>
              <a:pPr>
                <a:defRPr/>
              </a:pPr>
              <a:t>54</a:t>
            </a:fld>
            <a:endParaRPr lang="en-US" sz="1400" smtClean="0">
              <a:solidFill>
                <a:schemeClr val="bg1"/>
              </a:solidFill>
            </a:endParaRPr>
          </a:p>
        </p:txBody>
      </p:sp>
    </p:spTree>
    <p:extLst>
      <p:ext uri="{BB962C8B-B14F-4D97-AF65-F5344CB8AC3E}">
        <p14:creationId xmlns:p14="http://schemas.microsoft.com/office/powerpoint/2010/main" val="2353140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Survey Monkey Feedback and Homework</a:t>
            </a:r>
            <a:endParaRPr lang="en-US" dirty="0">
              <a:ea typeface="ＭＳ Ｐゴシック" pitchFamily="-112" charset="-128"/>
            </a:endParaRPr>
          </a:p>
        </p:txBody>
      </p:sp>
      <p:sp>
        <p:nvSpPr>
          <p:cNvPr id="35843" name="TextBox 3"/>
          <p:cNvSpPr txBox="1">
            <a:spLocks noChangeArrowheads="1"/>
          </p:cNvSpPr>
          <p:nvPr/>
        </p:nvSpPr>
        <p:spPr bwMode="auto">
          <a:xfrm>
            <a:off x="381001" y="1371600"/>
            <a:ext cx="8610600"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r>
              <a:rPr lang="en-US" dirty="0" smtClean="0"/>
              <a:t>Please take time to fill out the Survey Monkey workshop feedback.  We will use this feedback to adapt our next workshop to meet your needs. </a:t>
            </a:r>
            <a:r>
              <a:rPr lang="en-US" dirty="0">
                <a:hlinkClick r:id="rId2"/>
              </a:rPr>
              <a:t>https</a:t>
            </a:r>
            <a:r>
              <a:rPr lang="en-US">
                <a:hlinkClick r:id="rId2"/>
              </a:rPr>
              <a:t>://</a:t>
            </a:r>
            <a:r>
              <a:rPr lang="en-US" smtClean="0">
                <a:hlinkClick r:id="rId2"/>
              </a:rPr>
              <a:t>www.surveymonkey.com/s/W6FF8BZ</a:t>
            </a:r>
            <a:r>
              <a:rPr lang="en-US" smtClean="0"/>
              <a:t>  </a:t>
            </a:r>
            <a:endParaRPr lang="en-US" dirty="0"/>
          </a:p>
          <a:p>
            <a:endParaRPr lang="en-US" dirty="0"/>
          </a:p>
          <a:p>
            <a:r>
              <a:rPr lang="en-US" b="1" dirty="0"/>
              <a:t>Homework:</a:t>
            </a:r>
          </a:p>
          <a:p>
            <a:pPr marL="457200" indent="-457200">
              <a:buFont typeface="Wingdings" panose="05000000000000000000" pitchFamily="2" charset="2"/>
              <a:buChar char="Ø"/>
            </a:pPr>
            <a:r>
              <a:rPr lang="en-US" dirty="0" smtClean="0"/>
              <a:t>Implement your module between now and our next workshop, and be prepared to discuss</a:t>
            </a:r>
          </a:p>
          <a:p>
            <a:pPr marL="1200150" lvl="1" indent="-457200">
              <a:buFont typeface="Wingdings" panose="05000000000000000000" pitchFamily="2" charset="2"/>
              <a:buChar char="Ø"/>
            </a:pPr>
            <a:r>
              <a:rPr lang="en-US" sz="2400" dirty="0" smtClean="0"/>
              <a:t>What you found working</a:t>
            </a:r>
          </a:p>
          <a:p>
            <a:pPr marL="1200150" lvl="1" indent="-457200">
              <a:buFont typeface="Wingdings" panose="05000000000000000000" pitchFamily="2" charset="2"/>
              <a:buChar char="Ø"/>
            </a:pPr>
            <a:r>
              <a:rPr lang="en-US" sz="2400" dirty="0" smtClean="0"/>
              <a:t>Challenges you encountered and how you overcame them</a:t>
            </a:r>
          </a:p>
          <a:p>
            <a:pPr marL="1200150" lvl="1" indent="-457200">
              <a:buFont typeface="Wingdings" panose="05000000000000000000" pitchFamily="2" charset="2"/>
              <a:buChar char="Ø"/>
            </a:pPr>
            <a:r>
              <a:rPr lang="en-US" sz="2400" dirty="0" smtClean="0"/>
              <a:t>Be prepared to bring scored or un-scored student work</a:t>
            </a:r>
          </a:p>
        </p:txBody>
      </p:sp>
      <p:sp>
        <p:nvSpPr>
          <p:cNvPr id="35844" name="Slide Number Placeholder 4"/>
          <p:cNvSpPr>
            <a:spLocks noGrp="1"/>
          </p:cNvSpPr>
          <p:nvPr>
            <p:ph type="sldNum"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defRPr/>
            </a:pPr>
            <a:fld id="{1C60CA92-612E-45E3-A09A-0AB9DE6CA040}" type="slidenum">
              <a:rPr lang="en-US" sz="1400" smtClean="0">
                <a:solidFill>
                  <a:schemeClr val="bg1"/>
                </a:solidFill>
              </a:rPr>
              <a:pPr>
                <a:defRPr/>
              </a:pPr>
              <a:t>55</a:t>
            </a:fld>
            <a:endParaRPr lang="en-US" sz="1400" smtClean="0">
              <a:solidFill>
                <a:schemeClr val="bg1"/>
              </a:solidFill>
            </a:endParaRPr>
          </a:p>
        </p:txBody>
      </p:sp>
    </p:spTree>
    <p:extLst>
      <p:ext uri="{BB962C8B-B14F-4D97-AF65-F5344CB8AC3E}">
        <p14:creationId xmlns:p14="http://schemas.microsoft.com/office/powerpoint/2010/main" val="3582985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2"/>
          <p:cNvSpPr>
            <a:spLocks noGrp="1"/>
          </p:cNvSpPr>
          <p:nvPr>
            <p:ph type="dt" sz="quarter" idx="4294967295"/>
          </p:nvPr>
        </p:nvSpPr>
        <p:spPr bwMode="auto">
          <a:xfrm>
            <a:off x="457200" y="640873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ACD194CD-9A72-4492-928D-BABAE6CE894B}" type="datetime4">
              <a:rPr lang="en-US"/>
              <a:pPr/>
              <a:t>October 1, 2013</a:t>
            </a:fld>
            <a:endParaRPr lang="en-US"/>
          </a:p>
        </p:txBody>
      </p:sp>
      <p:pic>
        <p:nvPicPr>
          <p:cNvPr id="10243" name="Picture 3"/>
          <p:cNvPicPr>
            <a:picLocks noChangeAspect="1"/>
          </p:cNvPicPr>
          <p:nvPr/>
        </p:nvPicPr>
        <p:blipFill>
          <a:blip r:embed="rId3">
            <a:extLst>
              <a:ext uri="{28A0092B-C50C-407E-A947-70E740481C1C}">
                <a14:useLocalDpi xmlns:a14="http://schemas.microsoft.com/office/drawing/2010/main" val="0"/>
              </a:ext>
            </a:extLst>
          </a:blip>
          <a:srcRect b="5231"/>
          <a:stretch>
            <a:fillRect/>
          </a:stretch>
        </p:blipFill>
        <p:spPr bwMode="auto">
          <a:xfrm>
            <a:off x="0" y="0"/>
            <a:ext cx="91440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4536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http://www.region10.org/PLCLibrary/images/collegeCareerReadines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7488" y="4979988"/>
            <a:ext cx="2187575" cy="1430337"/>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831975" y="414338"/>
            <a:ext cx="7312025" cy="1143000"/>
          </a:xfrm>
        </p:spPr>
        <p:txBody>
          <a:bodyPr>
            <a:noAutofit/>
          </a:bodyPr>
          <a:lstStyle/>
          <a:p>
            <a:pPr eaLnBrk="1" fontAlgn="auto" hangingPunct="1">
              <a:spcAft>
                <a:spcPts val="0"/>
              </a:spcAft>
              <a:defRPr/>
            </a:pPr>
            <a:r>
              <a:rPr lang="en-US" dirty="0" smtClean="0">
                <a:effectLst>
                  <a:outerShdw blurRad="38100" dist="38100" dir="2700000" algn="tl">
                    <a:srgbClr val="C0C0C0"/>
                  </a:outerShdw>
                </a:effectLst>
                <a:ea typeface="ＭＳ Ｐゴシック" pitchFamily="34" charset="-128"/>
              </a:rPr>
              <a:t>Common Core State Standards Development</a:t>
            </a:r>
          </a:p>
        </p:txBody>
      </p:sp>
      <p:sp>
        <p:nvSpPr>
          <p:cNvPr id="11268" name="Content Placeholder 2"/>
          <p:cNvSpPr>
            <a:spLocks noGrp="1"/>
          </p:cNvSpPr>
          <p:nvPr>
            <p:ph idx="1"/>
          </p:nvPr>
        </p:nvSpPr>
        <p:spPr>
          <a:xfrm>
            <a:off x="403225" y="1854200"/>
            <a:ext cx="8229600" cy="3810000"/>
          </a:xfrm>
        </p:spPr>
        <p:txBody>
          <a:bodyPr/>
          <a:lstStyle/>
          <a:p>
            <a:pPr eaLnBrk="1" hangingPunct="1"/>
            <a:r>
              <a:rPr lang="en-US" smtClean="0"/>
              <a:t>Collaboratively developed with:</a:t>
            </a:r>
          </a:p>
          <a:p>
            <a:pPr lvl="1" eaLnBrk="1" hangingPunct="1">
              <a:buFont typeface="Arial" pitchFamily="34" charset="0"/>
              <a:buChar char="•"/>
            </a:pPr>
            <a:r>
              <a:rPr lang="en-US" smtClean="0"/>
              <a:t>Teachers</a:t>
            </a:r>
          </a:p>
          <a:p>
            <a:pPr lvl="1" eaLnBrk="1" hangingPunct="1">
              <a:buFont typeface="Arial" pitchFamily="34" charset="0"/>
              <a:buChar char="•"/>
            </a:pPr>
            <a:r>
              <a:rPr lang="en-US" smtClean="0"/>
              <a:t>School Administrators</a:t>
            </a:r>
          </a:p>
          <a:p>
            <a:pPr lvl="1" eaLnBrk="1" hangingPunct="1">
              <a:buFont typeface="Arial" pitchFamily="34" charset="0"/>
              <a:buChar char="•"/>
            </a:pPr>
            <a:r>
              <a:rPr lang="en-US" smtClean="0"/>
              <a:t>Educational Experts</a:t>
            </a:r>
          </a:p>
          <a:p>
            <a:pPr eaLnBrk="1" hangingPunct="1"/>
            <a:r>
              <a:rPr lang="en-US" smtClean="0"/>
              <a:t>To provide consistency in the education </a:t>
            </a:r>
            <a:br>
              <a:rPr lang="en-US" smtClean="0"/>
            </a:br>
            <a:r>
              <a:rPr lang="en-US" smtClean="0"/>
              <a:t>of our children</a:t>
            </a:r>
          </a:p>
          <a:p>
            <a:pPr eaLnBrk="1" hangingPunct="1"/>
            <a:r>
              <a:rPr lang="en-US" smtClean="0"/>
              <a:t>To be college and career-ready</a:t>
            </a:r>
          </a:p>
        </p:txBody>
      </p:sp>
      <p:sp>
        <p:nvSpPr>
          <p:cNvPr id="11269" name="Slide Number Placeholder 4"/>
          <p:cNvSpPr>
            <a:spLocks noGrp="1"/>
          </p:cNvSpPr>
          <p:nvPr>
            <p:ph type="sldNum" sz="quarter" idx="10"/>
          </p:nvPr>
        </p:nvSpPr>
        <p:spPr bwMode="auto">
          <a:xfrm>
            <a:off x="7924800" y="6356350"/>
            <a:ext cx="762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A7D18B91-A471-4958-A82A-0C39E98A6947}" type="slidenum">
              <a:rPr lang="en-US" sz="1400" smtClean="0">
                <a:solidFill>
                  <a:schemeClr val="bg1"/>
                </a:solidFill>
              </a:rPr>
              <a:pPr/>
              <a:t>7</a:t>
            </a:fld>
            <a:endParaRPr lang="en-US" sz="1400" smtClean="0">
              <a:solidFill>
                <a:schemeClr val="bg1"/>
              </a:solidFill>
            </a:endParaRPr>
          </a:p>
        </p:txBody>
      </p:sp>
    </p:spTree>
    <p:extLst>
      <p:ext uri="{BB962C8B-B14F-4D97-AF65-F5344CB8AC3E}">
        <p14:creationId xmlns:p14="http://schemas.microsoft.com/office/powerpoint/2010/main" val="2276579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463" y="330200"/>
            <a:ext cx="7196137" cy="849313"/>
          </a:xfrm>
        </p:spPr>
        <p:txBody>
          <a:bodyPr>
            <a:noAutofit/>
          </a:bodyPr>
          <a:lstStyle/>
          <a:p>
            <a:pPr eaLnBrk="1" hangingPunct="1">
              <a:defRPr/>
            </a:pPr>
            <a:r>
              <a:rPr lang="en-US" sz="3600" dirty="0" smtClean="0">
                <a:effectLst>
                  <a:outerShdw blurRad="38100" dist="38100" dir="2700000" algn="tl">
                    <a:srgbClr val="C0C0C0"/>
                  </a:outerShdw>
                </a:effectLst>
                <a:ea typeface="ＭＳ Ｐゴシック" pitchFamily="34" charset="-128"/>
              </a:rPr>
              <a:t>Common Core State Standards</a:t>
            </a:r>
          </a:p>
        </p:txBody>
      </p:sp>
      <p:sp>
        <p:nvSpPr>
          <p:cNvPr id="3" name="Content Placeholder 2"/>
          <p:cNvSpPr>
            <a:spLocks noGrp="1"/>
          </p:cNvSpPr>
          <p:nvPr>
            <p:ph idx="1"/>
          </p:nvPr>
        </p:nvSpPr>
        <p:spPr>
          <a:xfrm>
            <a:off x="457200" y="1438275"/>
            <a:ext cx="8229600" cy="4389438"/>
          </a:xfrm>
        </p:spPr>
        <p:txBody>
          <a:bodyPr>
            <a:normAutofit lnSpcReduction="10000"/>
          </a:bodyPr>
          <a:lstStyle/>
          <a:p>
            <a:pPr marL="547688" indent="-411163" eaLnBrk="1" hangingPunct="1">
              <a:spcBef>
                <a:spcPts val="800"/>
              </a:spcBef>
              <a:buClr>
                <a:srgbClr val="0D3D93"/>
              </a:buClr>
              <a:buFont typeface="Wingdings 2" pitchFamily="18" charset="2"/>
              <a:buChar char=""/>
            </a:pPr>
            <a:r>
              <a:rPr lang="en-US" sz="2500" smtClean="0"/>
              <a:t>Are aligned with college and work expectations;</a:t>
            </a:r>
            <a:endParaRPr lang="en-US" sz="900" smtClean="0"/>
          </a:p>
          <a:p>
            <a:pPr marL="547688" indent="-411163" eaLnBrk="1" hangingPunct="1">
              <a:spcBef>
                <a:spcPts val="800"/>
              </a:spcBef>
              <a:buClr>
                <a:srgbClr val="0D3D93"/>
              </a:buClr>
              <a:buFont typeface="Wingdings 2" pitchFamily="18" charset="2"/>
              <a:buChar char=""/>
            </a:pPr>
            <a:r>
              <a:rPr lang="en-US" sz="2500" smtClean="0"/>
              <a:t>Include rigorous content and application of knowledge through high-order skills;</a:t>
            </a:r>
            <a:endParaRPr lang="en-US" sz="900" smtClean="0"/>
          </a:p>
          <a:p>
            <a:pPr marL="547688" indent="-411163" eaLnBrk="1" hangingPunct="1">
              <a:spcBef>
                <a:spcPts val="800"/>
              </a:spcBef>
              <a:buClr>
                <a:srgbClr val="0D3D93"/>
              </a:buClr>
              <a:buFont typeface="Wingdings 2" pitchFamily="18" charset="2"/>
              <a:buChar char=""/>
            </a:pPr>
            <a:r>
              <a:rPr lang="en-US" sz="2500" smtClean="0"/>
              <a:t>Build upon strengths and lessons of current state standards;</a:t>
            </a:r>
            <a:endParaRPr lang="en-US" sz="900" smtClean="0"/>
          </a:p>
          <a:p>
            <a:pPr marL="547688" indent="-411163" eaLnBrk="1" hangingPunct="1">
              <a:spcBef>
                <a:spcPts val="800"/>
              </a:spcBef>
              <a:buClr>
                <a:srgbClr val="0D3D93"/>
              </a:buClr>
              <a:buFont typeface="Wingdings 2" pitchFamily="18" charset="2"/>
              <a:buChar char=""/>
            </a:pPr>
            <a:r>
              <a:rPr lang="en-US" sz="2500" smtClean="0"/>
              <a:t>Informed by top-performing countries, so that all students are prepare to succeed in our global economy and society; </a:t>
            </a:r>
            <a:endParaRPr lang="en-US" sz="900" smtClean="0"/>
          </a:p>
          <a:p>
            <a:pPr marL="547688" indent="-411163" eaLnBrk="1" hangingPunct="1">
              <a:spcBef>
                <a:spcPts val="800"/>
              </a:spcBef>
              <a:buClr>
                <a:srgbClr val="0D3D93"/>
              </a:buClr>
              <a:buFont typeface="Wingdings 2" pitchFamily="18" charset="2"/>
              <a:buChar char=""/>
            </a:pPr>
            <a:r>
              <a:rPr lang="en-US" sz="2500" smtClean="0"/>
              <a:t>Are evidence and/or research based; and </a:t>
            </a:r>
            <a:endParaRPr lang="en-US" sz="800" smtClean="0"/>
          </a:p>
          <a:p>
            <a:pPr marL="547688" indent="-411163" eaLnBrk="1" hangingPunct="1">
              <a:spcBef>
                <a:spcPts val="800"/>
              </a:spcBef>
              <a:buClr>
                <a:srgbClr val="0D3D93"/>
              </a:buClr>
              <a:buFont typeface="Wingdings 2" pitchFamily="18" charset="2"/>
              <a:buChar char=""/>
            </a:pPr>
            <a:r>
              <a:rPr lang="en-US" sz="2500" smtClean="0"/>
              <a:t>Will be reviewed and revised on a set cycle</a:t>
            </a:r>
          </a:p>
          <a:p>
            <a:pPr marL="547688" indent="-411163" eaLnBrk="1" hangingPunct="1">
              <a:spcBef>
                <a:spcPts val="800"/>
              </a:spcBef>
              <a:buClr>
                <a:srgbClr val="0D3D93"/>
              </a:buClr>
              <a:buFont typeface="Wingdings 2" pitchFamily="18" charset="2"/>
              <a:buNone/>
            </a:pPr>
            <a:endParaRPr lang="en-US" sz="2500" smtClean="0"/>
          </a:p>
          <a:p>
            <a:pPr marL="547688" indent="-411163" eaLnBrk="1" hangingPunct="1">
              <a:spcBef>
                <a:spcPts val="800"/>
              </a:spcBef>
              <a:buClr>
                <a:srgbClr val="0D3D93"/>
              </a:buClr>
              <a:buFont typeface="Wingdings" pitchFamily="2" charset="2"/>
              <a:buChar char="v"/>
            </a:pPr>
            <a:endParaRPr lang="en-US" sz="2500" smtClean="0"/>
          </a:p>
          <a:p>
            <a:pPr marL="547688" indent="-411163" eaLnBrk="1" hangingPunct="1">
              <a:spcBef>
                <a:spcPts val="800"/>
              </a:spcBef>
              <a:buClr>
                <a:srgbClr val="0D3D93"/>
              </a:buClr>
              <a:buFont typeface="Wingdings" pitchFamily="2" charset="2"/>
              <a:buChar char="v"/>
            </a:pPr>
            <a:endParaRPr lang="en-US" sz="2500" smtClean="0"/>
          </a:p>
        </p:txBody>
      </p:sp>
      <p:sp>
        <p:nvSpPr>
          <p:cNvPr id="12292" name="Slide Number Placeholder 3"/>
          <p:cNvSpPr>
            <a:spLocks noGrp="1"/>
          </p:cNvSpPr>
          <p:nvPr>
            <p:ph type="sldNum" sz="quarter" idx="10"/>
          </p:nvPr>
        </p:nvSpPr>
        <p:spPr bwMode="auto">
          <a:xfrm>
            <a:off x="7924800" y="6356350"/>
            <a:ext cx="762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3DBD2604-CCC4-4D6E-B36F-ED08B3F71013}" type="slidenum">
              <a:rPr lang="en-US" sz="1400" smtClean="0">
                <a:solidFill>
                  <a:schemeClr val="bg1"/>
                </a:solidFill>
              </a:rPr>
              <a:pPr/>
              <a:t>8</a:t>
            </a:fld>
            <a:endParaRPr lang="en-US" sz="1400" smtClean="0">
              <a:solidFill>
                <a:schemeClr val="bg1"/>
              </a:solidFill>
            </a:endParaRPr>
          </a:p>
        </p:txBody>
      </p:sp>
    </p:spTree>
    <p:extLst>
      <p:ext uri="{BB962C8B-B14F-4D97-AF65-F5344CB8AC3E}">
        <p14:creationId xmlns:p14="http://schemas.microsoft.com/office/powerpoint/2010/main" val="351012583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defRPr/>
            </a:pPr>
            <a:r>
              <a:rPr lang="en-US" dirty="0" smtClean="0">
                <a:effectLst>
                  <a:outerShdw blurRad="38100" dist="38100" dir="2700000" algn="tl">
                    <a:srgbClr val="C0C0C0"/>
                  </a:outerShdw>
                </a:effectLst>
                <a:ea typeface="ＭＳ Ｐゴシック" pitchFamily="34" charset="-128"/>
              </a:rPr>
              <a:t>Why do we need CCSS?</a:t>
            </a:r>
          </a:p>
        </p:txBody>
      </p:sp>
      <p:sp>
        <p:nvSpPr>
          <p:cNvPr id="11267" name="Content Placeholder 2"/>
          <p:cNvSpPr>
            <a:spLocks noGrp="1"/>
          </p:cNvSpPr>
          <p:nvPr>
            <p:ph idx="1"/>
          </p:nvPr>
        </p:nvSpPr>
        <p:spPr>
          <a:xfrm>
            <a:off x="320675" y="1528763"/>
            <a:ext cx="8229600" cy="3276600"/>
          </a:xfrm>
        </p:spPr>
        <p:txBody>
          <a:bodyPr>
            <a:normAutofit lnSpcReduction="10000"/>
          </a:bodyPr>
          <a:lstStyle/>
          <a:p>
            <a:pPr eaLnBrk="1" hangingPunct="1">
              <a:spcBef>
                <a:spcPct val="0"/>
              </a:spcBef>
              <a:spcAft>
                <a:spcPts val="900"/>
              </a:spcAft>
              <a:buFont typeface="Wingdings" pitchFamily="2" charset="2"/>
              <a:buChar char="v"/>
            </a:pPr>
            <a:r>
              <a:rPr lang="en-US" sz="2800" smtClean="0"/>
              <a:t>Prior to introduction of CCSS, every state had its own set of academic standards.</a:t>
            </a:r>
          </a:p>
          <a:p>
            <a:pPr eaLnBrk="1" hangingPunct="1">
              <a:spcBef>
                <a:spcPct val="0"/>
              </a:spcBef>
              <a:spcAft>
                <a:spcPts val="900"/>
              </a:spcAft>
              <a:buFont typeface="Wingdings" pitchFamily="2" charset="2"/>
              <a:buChar char="v"/>
            </a:pPr>
            <a:r>
              <a:rPr lang="en-US" sz="2800" smtClean="0"/>
              <a:t>Expectation levels varied state to state.</a:t>
            </a:r>
          </a:p>
          <a:p>
            <a:pPr eaLnBrk="1" hangingPunct="1">
              <a:spcBef>
                <a:spcPct val="0"/>
              </a:spcBef>
              <a:spcAft>
                <a:spcPts val="900"/>
              </a:spcAft>
              <a:buFont typeface="Wingdings" pitchFamily="2" charset="2"/>
              <a:buChar char="v"/>
            </a:pPr>
            <a:r>
              <a:rPr lang="en-US" sz="2800" smtClean="0"/>
              <a:t>All students need to be able </a:t>
            </a:r>
            <a:br>
              <a:rPr lang="en-US" sz="2800" smtClean="0"/>
            </a:br>
            <a:r>
              <a:rPr lang="en-US" sz="2800" smtClean="0"/>
              <a:t>to compete with not only </a:t>
            </a:r>
            <a:br>
              <a:rPr lang="en-US" sz="2800" smtClean="0"/>
            </a:br>
            <a:r>
              <a:rPr lang="en-US" sz="2800" smtClean="0"/>
              <a:t>American  students, but with </a:t>
            </a:r>
            <a:br>
              <a:rPr lang="en-US" sz="2800" smtClean="0"/>
            </a:br>
            <a:r>
              <a:rPr lang="en-US" sz="2800" smtClean="0"/>
              <a:t>international peers.</a:t>
            </a:r>
          </a:p>
        </p:txBody>
      </p:sp>
      <p:pic>
        <p:nvPicPr>
          <p:cNvPr id="13316" name="Picture 5" descr="http://www.worldpress.org/images/maps/world_600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2466" y="4579937"/>
            <a:ext cx="2895600" cy="1819275"/>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317" name="Slide Number Placeholder 4"/>
          <p:cNvSpPr>
            <a:spLocks noGrp="1"/>
          </p:cNvSpPr>
          <p:nvPr>
            <p:ph type="sldNum" sz="quarter" idx="10"/>
          </p:nvPr>
        </p:nvSpPr>
        <p:spPr bwMode="auto">
          <a:xfrm>
            <a:off x="7924800" y="6356350"/>
            <a:ext cx="762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37407675-263F-4280-A618-CC6EBA4FBC1E}" type="slidenum">
              <a:rPr lang="en-US" sz="1400" smtClean="0">
                <a:solidFill>
                  <a:schemeClr val="bg1"/>
                </a:solidFill>
              </a:rPr>
              <a:pPr/>
              <a:t>9</a:t>
            </a:fld>
            <a:endParaRPr lang="en-US" sz="1400" smtClean="0">
              <a:solidFill>
                <a:schemeClr val="bg1"/>
              </a:solidFill>
            </a:endParaRPr>
          </a:p>
        </p:txBody>
      </p:sp>
    </p:spTree>
    <p:extLst>
      <p:ext uri="{BB962C8B-B14F-4D97-AF65-F5344CB8AC3E}">
        <p14:creationId xmlns:p14="http://schemas.microsoft.com/office/powerpoint/2010/main" val="1688057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1000" fill="hold"/>
                                        <p:tgtEl>
                                          <p:spTgt spid="11267">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1000" fill="hold"/>
                                        <p:tgtEl>
                                          <p:spTgt spid="11267">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112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1000" fill="hold"/>
                                        <p:tgtEl>
                                          <p:spTgt spid="11267">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1126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MTS PPT 060407 CT, MW, ES">
  <a:themeElements>
    <a:clrScheme name="1_MTS PPT 060407 CT, MW, ES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fontScheme name="1_MTS PPT 060407 CT, MW, 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AGaramond Semibold"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AGaramond Semibold" charset="0"/>
          </a:defRPr>
        </a:defPPr>
      </a:lstStyle>
    </a:lnDef>
  </a:objectDefaults>
  <a:extraClrSchemeLst>
    <a:extraClrScheme>
      <a:clrScheme name="1_MTS PPT 060407 CT, MW, ES 1">
        <a:dk1>
          <a:srgbClr val="808080"/>
        </a:dk1>
        <a:lt1>
          <a:srgbClr val="FFFFFF"/>
        </a:lt1>
        <a:dk2>
          <a:srgbClr val="FFFFFF"/>
        </a:dk2>
        <a:lt2>
          <a:srgbClr val="B2B2B2"/>
        </a:lt2>
        <a:accent1>
          <a:srgbClr val="058089"/>
        </a:accent1>
        <a:accent2>
          <a:srgbClr val="66BE0E"/>
        </a:accent2>
        <a:accent3>
          <a:srgbClr val="FFFFFF"/>
        </a:accent3>
        <a:accent4>
          <a:srgbClr val="6C6C6C"/>
        </a:accent4>
        <a:accent5>
          <a:srgbClr val="AAC0C4"/>
        </a:accent5>
        <a:accent6>
          <a:srgbClr val="5CAC0C"/>
        </a:accent6>
        <a:hlink>
          <a:srgbClr val="2CA9D0"/>
        </a:hlink>
        <a:folHlink>
          <a:srgbClr val="4841D9"/>
        </a:folHlink>
      </a:clrScheme>
      <a:clrMap bg1="lt1" tx1="dk1" bg2="lt2" tx2="dk2" accent1="accent1" accent2="accent2" accent3="accent3" accent4="accent4" accent5="accent5" accent6="accent6" hlink="hlink" folHlink="folHlink"/>
    </a:extraClrScheme>
    <a:extraClrScheme>
      <a:clrScheme name="1_MTS PPT 060407 CT, MW, ES 2">
        <a:dk1>
          <a:srgbClr val="1D528D"/>
        </a:dk1>
        <a:lt1>
          <a:srgbClr val="FFFFFF"/>
        </a:lt1>
        <a:dk2>
          <a:srgbClr val="FFFFFF"/>
        </a:dk2>
        <a:lt2>
          <a:srgbClr val="CACACA"/>
        </a:lt2>
        <a:accent1>
          <a:srgbClr val="0099CC"/>
        </a:accent1>
        <a:accent2>
          <a:srgbClr val="8BC84E"/>
        </a:accent2>
        <a:accent3>
          <a:srgbClr val="FFFFFF"/>
        </a:accent3>
        <a:accent4>
          <a:srgbClr val="174578"/>
        </a:accent4>
        <a:accent5>
          <a:srgbClr val="AACAE2"/>
        </a:accent5>
        <a:accent6>
          <a:srgbClr val="7DB54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1_MTS PPT 060407 CT, MW, ES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1037</TotalTime>
  <Words>2972</Words>
  <Application>Microsoft Office PowerPoint</Application>
  <PresentationFormat>On-screen Show (4:3)</PresentationFormat>
  <Paragraphs>518</Paragraphs>
  <Slides>55</Slides>
  <Notes>23</Notes>
  <HiddenSlides>0</HiddenSlides>
  <MMClips>0</MMClips>
  <ScaleCrop>false</ScaleCrop>
  <HeadingPairs>
    <vt:vector size="4" baseType="variant">
      <vt:variant>
        <vt:lpstr>Theme</vt:lpstr>
      </vt:variant>
      <vt:variant>
        <vt:i4>2</vt:i4>
      </vt:variant>
      <vt:variant>
        <vt:lpstr>Slide Titles</vt:lpstr>
      </vt:variant>
      <vt:variant>
        <vt:i4>55</vt:i4>
      </vt:variant>
    </vt:vector>
  </HeadingPairs>
  <TitlesOfParts>
    <vt:vector size="57" baseType="lpstr">
      <vt:lpstr>Concourse</vt:lpstr>
      <vt:lpstr>1_MTS PPT 060407 CT, MW, ES</vt:lpstr>
      <vt:lpstr>Introduction to the Literacy Design Collaborative   Days 1 &amp; 2   Frank Duffin LDC Program Manager &amp; Secondary Literacy Consultant  Lindsey Stevens Social Studies Teacher, Bonney Lake High School</vt:lpstr>
      <vt:lpstr>Norms:</vt:lpstr>
      <vt:lpstr>Guiding Questions:</vt:lpstr>
      <vt:lpstr>Tweet-Up</vt:lpstr>
      <vt:lpstr>PowerPoint Presentation</vt:lpstr>
      <vt:lpstr>PowerPoint Presentation</vt:lpstr>
      <vt:lpstr>Common Core State Standards Development</vt:lpstr>
      <vt:lpstr>Common Core State Standards</vt:lpstr>
      <vt:lpstr>Why do we need CCSS?</vt:lpstr>
      <vt:lpstr>Common Core State Standards</vt:lpstr>
      <vt:lpstr>Deconstructing  the Architecture and Structures of the Common Core State Standards</vt:lpstr>
      <vt:lpstr>Guiding Question:</vt:lpstr>
      <vt:lpstr>PowerPoint Presentation</vt:lpstr>
      <vt:lpstr>PowerPoint Presentation</vt:lpstr>
      <vt:lpstr>PowerPoint Presentation</vt:lpstr>
      <vt:lpstr>PowerPoint Presentation</vt:lpstr>
      <vt:lpstr>PowerPoint Presentation</vt:lpstr>
      <vt:lpstr>Overview of Standards for  History/Social Studies, Mathematics, Science, and Technical Subjects</vt:lpstr>
      <vt:lpstr>PowerPoint Presentation</vt:lpstr>
      <vt:lpstr>PowerPoint Presentation</vt:lpstr>
      <vt:lpstr>Deconstructing Writing Standard I:  Argumentation </vt:lpstr>
      <vt:lpstr>PowerPoint Presentation</vt:lpstr>
      <vt:lpstr>Turn and Tweet</vt:lpstr>
      <vt:lpstr>PowerPoint Presentation</vt:lpstr>
      <vt:lpstr>Modules</vt:lpstr>
      <vt:lpstr>LDC Module Framework</vt:lpstr>
      <vt:lpstr>What are the LDC tools?  </vt:lpstr>
      <vt:lpstr>What are the three types of writing tasks?  </vt:lpstr>
      <vt:lpstr>An Example Argumentation Task</vt:lpstr>
      <vt:lpstr>Additional Demands:  </vt:lpstr>
      <vt:lpstr>In Choosing Texts to Read, Consider</vt:lpstr>
      <vt:lpstr>For Writing Assignments</vt:lpstr>
      <vt:lpstr>LDC Task Requirements</vt:lpstr>
      <vt:lpstr>Task Design Process:</vt:lpstr>
      <vt:lpstr>Task Design Process</vt:lpstr>
      <vt:lpstr>Task Design Process</vt:lpstr>
      <vt:lpstr>PowerPoint Presentation</vt:lpstr>
      <vt:lpstr>PowerPoint Presentation</vt:lpstr>
      <vt:lpstr>Step 6:  Fill in the blanks keeping these characteristics of a great teaching task in mind:  </vt:lpstr>
      <vt:lpstr>Step 6:  Fill in the blanks keeping these characteristics of a great teaching task in mind:  (continued)</vt:lpstr>
      <vt:lpstr>Feedback is a Learning Tool</vt:lpstr>
      <vt:lpstr>LDC Resources</vt:lpstr>
      <vt:lpstr>LDC Resources</vt:lpstr>
      <vt:lpstr>Post Tasks and Excellent Feedback on Edmodo </vt:lpstr>
      <vt:lpstr>Tweet Up Exit Slip:  </vt:lpstr>
      <vt:lpstr>Objectives for Module Development:</vt:lpstr>
      <vt:lpstr>LDC in Action:  </vt:lpstr>
      <vt:lpstr>LDC Module Framework</vt:lpstr>
      <vt:lpstr>Skills Students Need</vt:lpstr>
      <vt:lpstr>LDC Skills Clusters</vt:lpstr>
      <vt:lpstr>PowerPoint Presentation</vt:lpstr>
      <vt:lpstr>Module Section 3: Instruction</vt:lpstr>
      <vt:lpstr>Mini-Tasks</vt:lpstr>
      <vt:lpstr>Let’s Create</vt:lpstr>
      <vt:lpstr>Survey Monkey Feedback and Homework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dc:creator>
  <cp:lastModifiedBy>Frank Duffin</cp:lastModifiedBy>
  <cp:revision>69</cp:revision>
  <dcterms:created xsi:type="dcterms:W3CDTF">2013-08-04T19:27:33Z</dcterms:created>
  <dcterms:modified xsi:type="dcterms:W3CDTF">2013-10-01T16:57:41Z</dcterms:modified>
</cp:coreProperties>
</file>